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6" r:id="rId1"/>
  </p:sldMasterIdLst>
  <p:notesMasterIdLst>
    <p:notesMasterId r:id="rId86"/>
  </p:notesMasterIdLst>
  <p:handoutMasterIdLst>
    <p:handoutMasterId r:id="rId87"/>
  </p:handoutMasterIdLst>
  <p:sldIdLst>
    <p:sldId id="256" r:id="rId2"/>
    <p:sldId id="564" r:id="rId3"/>
    <p:sldId id="555" r:id="rId4"/>
    <p:sldId id="565" r:id="rId5"/>
    <p:sldId id="566" r:id="rId6"/>
    <p:sldId id="567" r:id="rId7"/>
    <p:sldId id="496" r:id="rId8"/>
    <p:sldId id="568" r:id="rId9"/>
    <p:sldId id="569" r:id="rId10"/>
    <p:sldId id="570" r:id="rId11"/>
    <p:sldId id="571" r:id="rId12"/>
    <p:sldId id="572" r:id="rId13"/>
    <p:sldId id="573" r:id="rId14"/>
    <p:sldId id="574" r:id="rId15"/>
    <p:sldId id="575" r:id="rId16"/>
    <p:sldId id="576" r:id="rId17"/>
    <p:sldId id="577" r:id="rId18"/>
    <p:sldId id="578" r:id="rId19"/>
    <p:sldId id="579" r:id="rId20"/>
    <p:sldId id="580" r:id="rId21"/>
    <p:sldId id="581" r:id="rId22"/>
    <p:sldId id="582" r:id="rId23"/>
    <p:sldId id="583" r:id="rId24"/>
    <p:sldId id="558" r:id="rId25"/>
    <p:sldId id="559" r:id="rId26"/>
    <p:sldId id="560" r:id="rId27"/>
    <p:sldId id="557" r:id="rId28"/>
    <p:sldId id="561" r:id="rId29"/>
    <p:sldId id="562" r:id="rId30"/>
    <p:sldId id="584" r:id="rId31"/>
    <p:sldId id="585" r:id="rId32"/>
    <p:sldId id="586" r:id="rId33"/>
    <p:sldId id="587" r:id="rId34"/>
    <p:sldId id="588" r:id="rId35"/>
    <p:sldId id="589" r:id="rId36"/>
    <p:sldId id="590" r:id="rId37"/>
    <p:sldId id="591" r:id="rId38"/>
    <p:sldId id="592" r:id="rId39"/>
    <p:sldId id="593" r:id="rId40"/>
    <p:sldId id="594" r:id="rId41"/>
    <p:sldId id="595" r:id="rId42"/>
    <p:sldId id="563" r:id="rId43"/>
    <p:sldId id="596" r:id="rId44"/>
    <p:sldId id="597" r:id="rId45"/>
    <p:sldId id="598" r:id="rId46"/>
    <p:sldId id="599" r:id="rId47"/>
    <p:sldId id="600" r:id="rId48"/>
    <p:sldId id="601" r:id="rId49"/>
    <p:sldId id="602" r:id="rId50"/>
    <p:sldId id="603" r:id="rId51"/>
    <p:sldId id="604" r:id="rId52"/>
    <p:sldId id="605" r:id="rId53"/>
    <p:sldId id="606" r:id="rId54"/>
    <p:sldId id="607" r:id="rId55"/>
    <p:sldId id="608" r:id="rId56"/>
    <p:sldId id="609" r:id="rId57"/>
    <p:sldId id="610" r:id="rId58"/>
    <p:sldId id="611" r:id="rId59"/>
    <p:sldId id="612" r:id="rId60"/>
    <p:sldId id="613" r:id="rId61"/>
    <p:sldId id="614" r:id="rId62"/>
    <p:sldId id="615" r:id="rId63"/>
    <p:sldId id="616" r:id="rId64"/>
    <p:sldId id="617" r:id="rId65"/>
    <p:sldId id="618" r:id="rId66"/>
    <p:sldId id="619" r:id="rId67"/>
    <p:sldId id="620" r:id="rId68"/>
    <p:sldId id="621" r:id="rId69"/>
    <p:sldId id="622" r:id="rId70"/>
    <p:sldId id="623" r:id="rId71"/>
    <p:sldId id="624" r:id="rId72"/>
    <p:sldId id="625" r:id="rId73"/>
    <p:sldId id="626" r:id="rId74"/>
    <p:sldId id="627" r:id="rId75"/>
    <p:sldId id="628" r:id="rId76"/>
    <p:sldId id="629" r:id="rId77"/>
    <p:sldId id="630" r:id="rId78"/>
    <p:sldId id="631" r:id="rId79"/>
    <p:sldId id="632" r:id="rId80"/>
    <p:sldId id="633" r:id="rId81"/>
    <p:sldId id="634" r:id="rId82"/>
    <p:sldId id="635" r:id="rId83"/>
    <p:sldId id="636" r:id="rId84"/>
    <p:sldId id="637" r:id="rId8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18" autoAdjust="0"/>
  </p:normalViewPr>
  <p:slideViewPr>
    <p:cSldViewPr>
      <p:cViewPr varScale="1">
        <p:scale>
          <a:sx n="47" d="100"/>
          <a:sy n="47" d="100"/>
        </p:scale>
        <p:origin x="1008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88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5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presProps" Target="presProps.xml"/><Relationship Id="rId9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7D28C8D-3786-4974-AA08-F2E5DCB67ECF}" type="datetimeFigureOut">
              <a:rPr lang="en-US"/>
              <a:pPr>
                <a:defRPr/>
              </a:pPr>
              <a:t>4/10/2020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09048A0-2998-4626-8086-FAA1CCA484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1078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DD3D30D-BC54-41F5-A221-B12000D23DAF}" type="datetimeFigureOut">
              <a:rPr lang="en-US"/>
              <a:pPr>
                <a:defRPr/>
              </a:pPr>
              <a:t>4/10/2020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4ECB0EE-1275-458C-8B59-449DFC992CB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22245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D280AE7-3FA5-465A-B8D3-6DB007E49F1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1705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ECB0EE-1275-458C-8B59-449DFC992CBB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6461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ECB0EE-1275-458C-8B59-449DFC992CBB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0362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ECB0EE-1275-458C-8B59-449DFC992CBB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6995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ECB0EE-1275-458C-8B59-449DFC992CBB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4661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ECB0EE-1275-458C-8B59-449DFC992CBB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5847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ECB0EE-1275-458C-8B59-449DFC992CBB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1419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D280AE7-3FA5-465A-B8D3-6DB007E49F1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62507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D280AE7-3FA5-465A-B8D3-6DB007E49F1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01121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D280AE7-3FA5-465A-B8D3-6DB007E49F1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65097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ECB0EE-1275-458C-8B59-449DFC992CBB}" type="slidenum">
              <a:rPr lang="en-US" smtClean="0"/>
              <a:pPr>
                <a:defRPr/>
              </a:pPr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5473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ECB0EE-1275-458C-8B59-449DFC992CB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87618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ECB0EE-1275-458C-8B59-449DFC992CBB}" type="slidenum">
              <a:rPr lang="en-US" smtClean="0"/>
              <a:pPr>
                <a:defRPr/>
              </a:pPr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47704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ECB0EE-1275-458C-8B59-449DFC992CBB}" type="slidenum">
              <a:rPr lang="en-US" smtClean="0"/>
              <a:pPr>
                <a:defRPr/>
              </a:pPr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096914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ECB0EE-1275-458C-8B59-449DFC992CBB}" type="slidenum">
              <a:rPr lang="en-US" smtClean="0"/>
              <a:pPr>
                <a:defRPr/>
              </a:pPr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90176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ECB0EE-1275-458C-8B59-449DFC992CBB}" type="slidenum">
              <a:rPr lang="en-US" smtClean="0"/>
              <a:pPr>
                <a:defRPr/>
              </a:pPr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32312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ECB0EE-1275-458C-8B59-449DFC992CBB}" type="slidenum">
              <a:rPr lang="en-US" smtClean="0"/>
              <a:pPr>
                <a:defRPr/>
              </a:pPr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56932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ECB0EE-1275-458C-8B59-449DFC992CBB}" type="slidenum">
              <a:rPr lang="en-US" smtClean="0"/>
              <a:pPr>
                <a:defRPr/>
              </a:pPr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56867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ECB0EE-1275-458C-8B59-449DFC992CBB}" type="slidenum">
              <a:rPr lang="en-US" smtClean="0"/>
              <a:pPr>
                <a:defRPr/>
              </a:pPr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28451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ECB0EE-1275-458C-8B59-449DFC992CBB}" type="slidenum">
              <a:rPr lang="en-US" smtClean="0"/>
              <a:pPr>
                <a:defRPr/>
              </a:pPr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17486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ECB0EE-1275-458C-8B59-449DFC992CBB}" type="slidenum">
              <a:rPr lang="en-US" smtClean="0"/>
              <a:pPr>
                <a:defRPr/>
              </a:pPr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12475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D280AE7-3FA5-465A-B8D3-6DB007E49F1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6486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ECB0EE-1275-458C-8B59-449DFC992CB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7736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D280AE7-3FA5-465A-B8D3-6DB007E49F1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11541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D280AE7-3FA5-465A-B8D3-6DB007E49F1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043412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D280AE7-3FA5-465A-B8D3-6DB007E49F1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6318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ECB0EE-1275-458C-8B59-449DFC992CB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9250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ECB0EE-1275-458C-8B59-449DFC992CB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4493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ECB0EE-1275-458C-8B59-449DFC992CBB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9986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ECB0EE-1275-458C-8B59-449DFC992CBB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01597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D280AE7-3FA5-465A-B8D3-6DB007E49F1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3363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D280AE7-3FA5-465A-B8D3-6DB007E49F1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435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9F1C2-039C-48A7-B9DA-EFC0788B06B2}" type="datetime1">
              <a:rPr lang="en-US" smtClean="0"/>
              <a:t>4/10/2020</a:t>
            </a:fld>
            <a:endParaRPr lang="en-US" dirty="0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2017 Owens Consulting of Ocean City, LLC</a:t>
            </a:r>
            <a:endParaRPr lang="en-US" dirty="0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08070E-00BD-4A02-981E-3513CE49B3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ACFAA-2BD3-449C-B23E-0890FF9C5932}" type="datetime1">
              <a:rPr lang="en-US" smtClean="0"/>
              <a:t>4/10/2020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2017 Owens Consulting of Ocean City, LLC</a:t>
            </a:r>
            <a:endParaRPr lang="en-U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475579-EDEF-400F-A689-0DFE0F30F0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BEEDE8-ACBD-42BA-A8E4-7BAE39FB9039}" type="datetime1">
              <a:rPr lang="en-US" smtClean="0"/>
              <a:t>4/10/2020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2017 Owens Consulting of Ocean City, LLC</a:t>
            </a:r>
            <a:endParaRPr lang="en-U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6D6ED1-D322-4294-A596-59443F3A664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E17F28-3FC0-41E0-A7C1-90DB21DAE949}" type="datetime1">
              <a:rPr lang="en-US" smtClean="0"/>
              <a:t>4/10/2020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2017 Owens Consulting of Ocean City, LLC</a:t>
            </a:r>
            <a:endParaRPr lang="en-U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11A82-09F8-42C2-AFB4-A5E26467AD6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A05068-5131-4E3C-9CC3-F9A6C3EF94E6}" type="datetime1">
              <a:rPr lang="en-US" smtClean="0"/>
              <a:t>4/10/2020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2017 Owens Consulting of Ocean City, LLC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EE9FA-B185-4EC4-A944-8DF2EE4D34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AB85E1-AAC0-46C0-AF1B-46357CB8D7A5}" type="datetime1">
              <a:rPr lang="en-US" smtClean="0"/>
              <a:t>4/10/2020</a:t>
            </a:fld>
            <a:endParaRPr lang="en-US" dirty="0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2017 Owens Consulting of Ocean City, LLC</a:t>
            </a:r>
            <a:endParaRPr lang="en-US" dirty="0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C4C78D-CCA8-478F-AFB0-835E5CC10A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873389-4083-45C7-912E-194E8A39095A}" type="datetime1">
              <a:rPr lang="en-US" smtClean="0"/>
              <a:t>4/10/2020</a:t>
            </a:fld>
            <a:endParaRPr lang="en-US" dirty="0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2017 Owens Consulting of Ocean City, LLC</a:t>
            </a:r>
            <a:endParaRPr lang="en-US" dirty="0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79D060-4929-4103-AC47-918D9811DD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53E65F-3464-4AFD-8660-F9EEAE3C49DB}" type="datetime1">
              <a:rPr lang="en-US" smtClean="0"/>
              <a:t>4/10/2020</a:t>
            </a:fld>
            <a:endParaRPr lang="en-US" dirty="0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2017 Owens Consulting of Ocean City, LLC</a:t>
            </a:r>
            <a:endParaRPr lang="en-US" dirty="0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F65B9F-08FC-4261-92B3-5D673DD51FB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BAEB37-0313-4B69-B8F1-37050F40DD1C}" type="datetime1">
              <a:rPr lang="en-US" smtClean="0"/>
              <a:t>4/10/2020</a:t>
            </a:fld>
            <a:endParaRPr lang="en-US" dirty="0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2017 Owens Consulting of Ocean City, LLC</a:t>
            </a:r>
            <a:endParaRPr lang="en-US" dirty="0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5B20E8-E0C2-47C9-ABD1-2E7A4A995CF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0A590E-A0E3-44BC-9FAE-89D9BAA1323E}" type="datetime1">
              <a:rPr lang="en-US" smtClean="0"/>
              <a:t>4/10/2020</a:t>
            </a:fld>
            <a:endParaRPr lang="en-US" dirty="0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2017 Owens Consulting of Ocean City, LLC</a:t>
            </a:r>
            <a:endParaRPr lang="en-US" dirty="0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8F359-EDF2-4375-989F-6228F4B291A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2B7CFF-3F2A-4EE9-B266-F52523736D04}" type="datetime1">
              <a:rPr lang="en-US" smtClean="0"/>
              <a:t>4/10/2020</a:t>
            </a:fld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2017 Owens Consulting of Ocean City, LLC</a:t>
            </a: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4A3E0-F442-48C4-8F9B-CDA0109613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+mn-lt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A00ED637-6A06-45A9-B601-EA1AFB913C21}" type="datetime1">
              <a:rPr lang="en-US" smtClean="0"/>
              <a:t>4/10/2020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© 2017 Owens Consulting of Ocean City, LLC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35AD82C5-6BF9-4C86-97C1-DD6C9ED98E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11" r:id="rId1"/>
    <p:sldLayoutId id="2147484203" r:id="rId2"/>
    <p:sldLayoutId id="2147484212" r:id="rId3"/>
    <p:sldLayoutId id="2147484204" r:id="rId4"/>
    <p:sldLayoutId id="2147484205" r:id="rId5"/>
    <p:sldLayoutId id="2147484206" r:id="rId6"/>
    <p:sldLayoutId id="2147484207" r:id="rId7"/>
    <p:sldLayoutId id="2147484208" r:id="rId8"/>
    <p:sldLayoutId id="2147484213" r:id="rId9"/>
    <p:sldLayoutId id="2147484209" r:id="rId10"/>
    <p:sldLayoutId id="2147484210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3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4415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Exam FM Module 8:</a:t>
            </a:r>
            <a:br>
              <a:rPr lang="en-US" dirty="0"/>
            </a:br>
            <a:r>
              <a:rPr lang="en-US" dirty="0"/>
              <a:t>Determinants of Interest Rates Section 8.1</a:t>
            </a: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1371600" y="4724400"/>
            <a:ext cx="6400800" cy="914400"/>
          </a:xfrm>
        </p:spPr>
        <p:txBody>
          <a:bodyPr/>
          <a:lstStyle/>
          <a:p>
            <a:pPr marR="0" eaLnBrk="1" hangingPunct="1">
              <a:lnSpc>
                <a:spcPct val="60000"/>
              </a:lnSpc>
              <a:buFont typeface="Arial" charset="0"/>
              <a:buNone/>
            </a:pPr>
            <a:r>
              <a:rPr lang="en-US" sz="2400" dirty="0">
                <a:solidFill>
                  <a:srgbClr val="000000"/>
                </a:solidFill>
              </a:rPr>
              <a:t>Instructor: Mr. Richard Owens, FSA, CFA </a:t>
            </a:r>
          </a:p>
          <a:p>
            <a:pPr marR="0" eaLnBrk="1" hangingPunct="1">
              <a:lnSpc>
                <a:spcPct val="60000"/>
              </a:lnSpc>
              <a:buFont typeface="Arial" charset="0"/>
              <a:buNone/>
            </a:pPr>
            <a:r>
              <a:rPr lang="en-US" sz="2400" dirty="0">
                <a:solidFill>
                  <a:srgbClr val="000000"/>
                </a:solidFill>
              </a:rPr>
              <a:t>Instructor, Ball State University</a:t>
            </a:r>
          </a:p>
          <a:p>
            <a:pPr marR="0" eaLnBrk="1" hangingPunct="1">
              <a:lnSpc>
                <a:spcPct val="60000"/>
              </a:lnSpc>
              <a:buFont typeface="Arial" charset="0"/>
              <a:buNone/>
            </a:pPr>
            <a:r>
              <a:rPr lang="en-US" sz="2400" dirty="0">
                <a:solidFill>
                  <a:srgbClr val="000000"/>
                </a:solidFill>
              </a:rPr>
              <a:t>VP &amp; Senior Actuary, MetLife (Retired)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r>
              <a:rPr lang="en-US" sz="4800" dirty="0"/>
              <a:t>Components of the Interest Rate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89438"/>
          </a:xfrm>
        </p:spPr>
        <p:txBody>
          <a:bodyPr/>
          <a:lstStyle/>
          <a:p>
            <a:r>
              <a:rPr lang="en-US" dirty="0"/>
              <a:t>Loan Term</a:t>
            </a:r>
          </a:p>
          <a:p>
            <a:pPr lvl="1"/>
            <a:r>
              <a:rPr lang="en-US" dirty="0"/>
              <a:t>Why are rates not constant by maturity?</a:t>
            </a:r>
          </a:p>
          <a:p>
            <a:r>
              <a:rPr lang="en-US" dirty="0"/>
              <a:t>Four theories</a:t>
            </a:r>
          </a:p>
          <a:p>
            <a:pPr lvl="1"/>
            <a:r>
              <a:rPr lang="en-US" dirty="0"/>
              <a:t>Market Segmentation</a:t>
            </a:r>
          </a:p>
          <a:p>
            <a:pPr lvl="1"/>
            <a:r>
              <a:rPr lang="en-US" dirty="0"/>
              <a:t>Liquidation Preference</a:t>
            </a:r>
          </a:p>
          <a:p>
            <a:pPr lvl="1"/>
            <a:r>
              <a:rPr lang="en-US" dirty="0"/>
              <a:t>Expectations</a:t>
            </a:r>
          </a:p>
          <a:p>
            <a:pPr lvl="1"/>
            <a:r>
              <a:rPr lang="en-US" dirty="0"/>
              <a:t>Preferred Habitat</a:t>
            </a:r>
          </a:p>
          <a:p>
            <a:pPr lvl="1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2017 Owens Consulting of Ocean City, LLC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011A82-09F8-42C2-AFB4-A5E26467AD6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208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r>
              <a:rPr lang="en-US" sz="4800" dirty="0"/>
              <a:t>Components of the Interest Rate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89438"/>
          </a:xfrm>
        </p:spPr>
        <p:txBody>
          <a:bodyPr/>
          <a:lstStyle/>
          <a:p>
            <a:r>
              <a:rPr lang="en-US" dirty="0"/>
              <a:t>Market Segmentation</a:t>
            </a:r>
          </a:p>
          <a:p>
            <a:pPr lvl="1"/>
            <a:r>
              <a:rPr lang="en-US" dirty="0"/>
              <a:t>Different Lenders – LT vs ST</a:t>
            </a:r>
          </a:p>
          <a:p>
            <a:pPr lvl="2"/>
            <a:r>
              <a:rPr lang="en-US" dirty="0"/>
              <a:t>Mortgages vs Credit Card</a:t>
            </a:r>
          </a:p>
          <a:p>
            <a:pPr lvl="1"/>
            <a:r>
              <a:rPr lang="en-US" dirty="0"/>
              <a:t>Different Borrowers</a:t>
            </a:r>
          </a:p>
          <a:p>
            <a:pPr lvl="1"/>
            <a:r>
              <a:rPr lang="en-US" dirty="0"/>
              <a:t>Both affect supply/demand</a:t>
            </a:r>
          </a:p>
          <a:p>
            <a:pPr lvl="1"/>
            <a:r>
              <a:rPr lang="en-US" dirty="0"/>
              <a:t>Predicts rates will be different, but not which will be higher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2017 Owens Consulting of Ocean City, LLC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011A82-09F8-42C2-AFB4-A5E26467AD6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4753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r>
              <a:rPr lang="en-US" sz="4800" dirty="0"/>
              <a:t>Components of the Interest Rate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89438"/>
          </a:xfrm>
        </p:spPr>
        <p:txBody>
          <a:bodyPr/>
          <a:lstStyle/>
          <a:p>
            <a:r>
              <a:rPr lang="en-US" dirty="0"/>
              <a:t>Liquidation Preference</a:t>
            </a:r>
          </a:p>
          <a:p>
            <a:pPr lvl="1"/>
            <a:r>
              <a:rPr lang="en-US" dirty="0"/>
              <a:t>Aka Opportunity Cost theory</a:t>
            </a:r>
          </a:p>
          <a:p>
            <a:pPr lvl="1"/>
            <a:r>
              <a:rPr lang="en-US" dirty="0"/>
              <a:t>Liquidity as in cash or ability to quickly convert to cash</a:t>
            </a:r>
          </a:p>
          <a:p>
            <a:pPr lvl="1"/>
            <a:r>
              <a:rPr lang="en-US" dirty="0"/>
              <a:t>Lenders who prefer high liquidity tend toward shorter term loans</a:t>
            </a:r>
          </a:p>
          <a:p>
            <a:pPr lvl="2"/>
            <a:r>
              <a:rPr lang="en-US" dirty="0"/>
              <a:t>Greater flexibility than long-term loans</a:t>
            </a:r>
          </a:p>
          <a:p>
            <a:pPr lvl="2"/>
            <a:r>
              <a:rPr lang="en-US" dirty="0"/>
              <a:t>Ability to take advantage of opportunities</a:t>
            </a:r>
          </a:p>
          <a:p>
            <a:pPr lvl="1"/>
            <a:r>
              <a:rPr lang="en-US" dirty="0"/>
              <a:t>Long-term loans demand higher rate  due to loss of flexibility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2017 Owens Consulting of Ocean City, LLC</a:t>
            </a:r>
            <a:endParaRPr lang="en-US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/>
          </p:nvPr>
        </p:nvGraphicFramePr>
        <p:xfrm>
          <a:off x="4927600" y="26670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3" imgW="914400" imgH="198720" progId="Equation.DSMT4">
                  <p:embed/>
                </p:oleObj>
              </mc:Choice>
              <mc:Fallback>
                <p:oleObj name="Equation" r:id="rId3" imgW="914400" imgH="198720" progId="Equation.DSMT4">
                  <p:embed/>
                  <p:pic>
                    <p:nvPicPr>
                      <p:cNvPr id="2" name="Object 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927600" y="26670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011A82-09F8-42C2-AFB4-A5E26467AD61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954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r>
              <a:rPr lang="en-US" sz="4800" dirty="0"/>
              <a:t>Components of the Interest Rate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89438"/>
          </a:xfrm>
        </p:spPr>
        <p:txBody>
          <a:bodyPr/>
          <a:lstStyle/>
          <a:p>
            <a:r>
              <a:rPr lang="en-US" dirty="0"/>
              <a:t>Expectations</a:t>
            </a:r>
          </a:p>
          <a:p>
            <a:pPr lvl="1"/>
            <a:r>
              <a:rPr lang="en-US" dirty="0"/>
              <a:t>Long-term rates provide information about future short-term rates</a:t>
            </a:r>
          </a:p>
          <a:p>
            <a:pPr lvl="1"/>
            <a:r>
              <a:rPr lang="en-US" dirty="0"/>
              <a:t>Forward Rates thought to be expectations for future rates</a:t>
            </a:r>
          </a:p>
          <a:p>
            <a:r>
              <a:rPr lang="en-US" dirty="0"/>
              <a:t>Editorial comment – not in practice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2017 Owens Consulting of Ocean City, LLC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011A82-09F8-42C2-AFB4-A5E26467AD61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687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r>
              <a:rPr lang="en-US" sz="4800" dirty="0"/>
              <a:t>Components of the Interest Rate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89438"/>
          </a:xfrm>
        </p:spPr>
        <p:txBody>
          <a:bodyPr/>
          <a:lstStyle/>
          <a:p>
            <a:r>
              <a:rPr lang="en-US" dirty="0"/>
              <a:t>Preferred Habitat</a:t>
            </a:r>
          </a:p>
          <a:p>
            <a:pPr lvl="1"/>
            <a:r>
              <a:rPr lang="en-US" dirty="0"/>
              <a:t>Lenders prefer lending in a particular term segment</a:t>
            </a:r>
          </a:p>
          <a:p>
            <a:pPr lvl="1"/>
            <a:r>
              <a:rPr lang="en-US" dirty="0"/>
              <a:t>Demand compensation to lend outside of their preferred term</a:t>
            </a:r>
          </a:p>
          <a:p>
            <a:pPr lvl="1"/>
            <a:r>
              <a:rPr lang="en-US" dirty="0"/>
              <a:t>Similar on borrower side, will borrow outside preference if rate low enough (corporations)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2017 Owens Consulting of Ocean City, LLC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011A82-09F8-42C2-AFB4-A5E26467AD61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54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r>
              <a:rPr lang="en-US" dirty="0"/>
              <a:t>Credits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65638"/>
          </a:xfrm>
        </p:spPr>
        <p:txBody>
          <a:bodyPr/>
          <a:lstStyle/>
          <a:p>
            <a:r>
              <a:rPr lang="en-US" sz="2400" dirty="0"/>
              <a:t>© 2017, </a:t>
            </a:r>
            <a:r>
              <a:rPr lang="en-US" sz="2400"/>
              <a:t>Determinants of Interest Rates, </a:t>
            </a:r>
            <a:r>
              <a:rPr lang="en-US" sz="2400" dirty="0"/>
              <a:t>Michael Bean, Society of Actuaries, All Rights Reserved. Used under Fair Use.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2017 Owens Consulting of Ocean City, LLC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011A82-09F8-42C2-AFB4-A5E26467AD61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7985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4415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Exam FM Module 8:</a:t>
            </a:r>
            <a:br>
              <a:rPr lang="en-US" dirty="0"/>
            </a:br>
            <a:r>
              <a:rPr lang="en-US" dirty="0"/>
              <a:t>Section 8.2 Components: </a:t>
            </a:r>
            <a:r>
              <a:rPr lang="en-US"/>
              <a:t>Yield Curves</a:t>
            </a:r>
            <a:endParaRPr lang="en-US" dirty="0"/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1371600" y="4724400"/>
            <a:ext cx="6400800" cy="914400"/>
          </a:xfrm>
        </p:spPr>
        <p:txBody>
          <a:bodyPr/>
          <a:lstStyle/>
          <a:p>
            <a:pPr marR="0" eaLnBrk="1" hangingPunct="1">
              <a:lnSpc>
                <a:spcPct val="60000"/>
              </a:lnSpc>
              <a:buFont typeface="Arial" charset="0"/>
              <a:buNone/>
            </a:pPr>
            <a:r>
              <a:rPr lang="en-US" sz="2400" dirty="0">
                <a:solidFill>
                  <a:srgbClr val="000000"/>
                </a:solidFill>
              </a:rPr>
              <a:t>Instructor: Mr. Richard Owens, FSA, CFA </a:t>
            </a:r>
          </a:p>
          <a:p>
            <a:pPr marR="0" eaLnBrk="1" hangingPunct="1">
              <a:lnSpc>
                <a:spcPct val="60000"/>
              </a:lnSpc>
              <a:buFont typeface="Arial" charset="0"/>
              <a:buNone/>
            </a:pPr>
            <a:r>
              <a:rPr lang="en-US" sz="2400" dirty="0">
                <a:solidFill>
                  <a:srgbClr val="000000"/>
                </a:solidFill>
              </a:rPr>
              <a:t>Instructor, Ball State University</a:t>
            </a:r>
          </a:p>
          <a:p>
            <a:pPr marR="0" eaLnBrk="1" hangingPunct="1">
              <a:lnSpc>
                <a:spcPct val="60000"/>
              </a:lnSpc>
              <a:buFont typeface="Arial" charset="0"/>
              <a:buNone/>
            </a:pPr>
            <a:r>
              <a:rPr lang="en-US" sz="2400" dirty="0">
                <a:solidFill>
                  <a:srgbClr val="000000"/>
                </a:solidFill>
              </a:rPr>
              <a:t>VP &amp; Senior Actuary, MetLife (Retired)</a:t>
            </a:r>
          </a:p>
        </p:txBody>
      </p:sp>
    </p:spTree>
    <p:extLst>
      <p:ext uri="{BB962C8B-B14F-4D97-AF65-F5344CB8AC3E}">
        <p14:creationId xmlns:p14="http://schemas.microsoft.com/office/powerpoint/2010/main" val="36012373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r>
              <a:rPr lang="en-US" sz="4800" dirty="0"/>
              <a:t>Components: Yield Curve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89438"/>
          </a:xfrm>
        </p:spPr>
        <p:txBody>
          <a:bodyPr/>
          <a:lstStyle/>
          <a:p>
            <a:r>
              <a:rPr lang="en-US" dirty="0"/>
              <a:t>Yield curves – graph of interest rate versus term of rate</a:t>
            </a:r>
          </a:p>
          <a:p>
            <a:r>
              <a:rPr lang="en-US" dirty="0"/>
              <a:t>Yield Curves – aka Term Structure of Interest Rates</a:t>
            </a:r>
          </a:p>
          <a:p>
            <a:r>
              <a:rPr lang="en-US" dirty="0"/>
              <a:t>Different names for different shape curves</a:t>
            </a:r>
          </a:p>
          <a:p>
            <a:pPr lvl="1"/>
            <a:r>
              <a:rPr lang="en-US" dirty="0"/>
              <a:t>Normal</a:t>
            </a:r>
          </a:p>
          <a:p>
            <a:pPr lvl="1"/>
            <a:r>
              <a:rPr lang="en-US" dirty="0"/>
              <a:t>Inverted</a:t>
            </a:r>
          </a:p>
          <a:p>
            <a:pPr lvl="1"/>
            <a:r>
              <a:rPr lang="en-US" dirty="0"/>
              <a:t>Flat</a:t>
            </a:r>
          </a:p>
          <a:p>
            <a:pPr lvl="1"/>
            <a:r>
              <a:rPr lang="en-US" dirty="0"/>
              <a:t>Bow-shaped</a:t>
            </a:r>
          </a:p>
          <a:p>
            <a:pPr lvl="1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2017 Owens Consulting of Ocean City, LLC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011A82-09F8-42C2-AFB4-A5E26467AD61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5459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/>
              <a:t>Components: Yield Curve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Normal Yield Curve</a:t>
            </a:r>
          </a:p>
          <a:p>
            <a:r>
              <a:rPr lang="en-US" dirty="0"/>
              <a:t>Rates increase with increasing term</a:t>
            </a:r>
          </a:p>
          <a:p>
            <a:pPr lvl="1"/>
            <a:r>
              <a:rPr lang="en-US" dirty="0"/>
              <a:t>Theories of Term Structure tend to support the normal yield curve</a:t>
            </a:r>
          </a:p>
          <a:p>
            <a:pPr lvl="1"/>
            <a:r>
              <a:rPr lang="en-US" dirty="0"/>
              <a:t>Normal – usual shape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2017 Owens Consulting of Ocean City, LLC</a:t>
            </a:r>
            <a:endParaRPr lang="en-US" dirty="0"/>
          </a:p>
        </p:txBody>
      </p:sp>
      <p:pic>
        <p:nvPicPr>
          <p:cNvPr id="6" name="Content Placeholder 5"/>
          <p:cNvPicPr>
            <a:picLocks noGrp="1"/>
          </p:cNvPicPr>
          <p:nvPr>
            <p:ph sz="half" idx="2"/>
          </p:nvPr>
        </p:nvPicPr>
        <p:blipFill rotWithShape="1">
          <a:blip r:embed="rId3"/>
          <a:srcRect l="19231" t="32821" r="57949" b="38461"/>
          <a:stretch/>
        </p:blipFill>
        <p:spPr bwMode="auto">
          <a:xfrm>
            <a:off x="4513634" y="2067358"/>
            <a:ext cx="4038600" cy="285885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C4C78D-CCA8-478F-AFB0-835E5CC10AC1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567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r>
              <a:rPr lang="en-US" sz="4800" dirty="0"/>
              <a:t>Components: Yield Curve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894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Inverted Yield Curve</a:t>
            </a:r>
          </a:p>
          <a:p>
            <a:r>
              <a:rPr lang="en-US" dirty="0"/>
              <a:t>Rates higher at the short end than the long end</a:t>
            </a:r>
          </a:p>
          <a:p>
            <a:r>
              <a:rPr lang="en-US" dirty="0"/>
              <a:t>Volatility of short rates &gt; than long rates</a:t>
            </a:r>
          </a:p>
          <a:p>
            <a:pPr lvl="1"/>
            <a:r>
              <a:rPr lang="en-US" dirty="0"/>
              <a:t>Inversions more likely at short end</a:t>
            </a:r>
          </a:p>
          <a:p>
            <a:r>
              <a:rPr lang="en-US" dirty="0"/>
              <a:t>Supply/demand implies: </a:t>
            </a:r>
          </a:p>
          <a:p>
            <a:pPr lvl="1"/>
            <a:r>
              <a:rPr lang="en-US" dirty="0"/>
              <a:t>Decrease in supply at short end</a:t>
            </a:r>
          </a:p>
          <a:p>
            <a:pPr lvl="1"/>
            <a:r>
              <a:rPr lang="en-US" dirty="0"/>
              <a:t>Increase in demand at short end</a:t>
            </a:r>
          </a:p>
          <a:p>
            <a:pPr lvl="1"/>
            <a:r>
              <a:rPr lang="en-US" dirty="0"/>
              <a:t>Inversion at long end if decrease in demands</a:t>
            </a:r>
          </a:p>
          <a:p>
            <a:pPr lvl="2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2017 Owens Consulting of Ocean City, LLC</a:t>
            </a:r>
            <a:endParaRPr lang="en-US" dirty="0"/>
          </a:p>
        </p:txBody>
      </p:sp>
      <p:pic>
        <p:nvPicPr>
          <p:cNvPr id="6" name="Picture 5"/>
          <p:cNvPicPr/>
          <p:nvPr/>
        </p:nvPicPr>
        <p:blipFill rotWithShape="1">
          <a:blip r:embed="rId3"/>
          <a:srcRect l="41852" t="32821" r="34727" b="38461"/>
          <a:stretch/>
        </p:blipFill>
        <p:spPr bwMode="auto">
          <a:xfrm>
            <a:off x="6012180" y="2971800"/>
            <a:ext cx="2674620" cy="184467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011A82-09F8-42C2-AFB4-A5E26467AD61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20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89438"/>
          </a:xfrm>
        </p:spPr>
        <p:txBody>
          <a:bodyPr/>
          <a:lstStyle/>
          <a:p>
            <a:r>
              <a:rPr lang="en-US" dirty="0"/>
              <a:t>The candidate will be able to define and recognize the components of interest rates including: real risk-free rate, inflation rate, default risk premium, liquidity premium, and maturity risk premium. </a:t>
            </a:r>
          </a:p>
          <a:p>
            <a:r>
              <a:rPr lang="en-US" dirty="0"/>
              <a:t>The candidate will be able to explain how the components of interest rates apply in various contexts, such as commercial loans, mortgages, credit cards, bonds, government securities.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2017 Owens Consulting of Ocean City, LLC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011A82-09F8-42C2-AFB4-A5E26467AD6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r>
              <a:rPr lang="en-US" sz="4800" dirty="0"/>
              <a:t>Components: Yield Curve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894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Flat Yield Curve</a:t>
            </a:r>
          </a:p>
          <a:p>
            <a:r>
              <a:rPr lang="en-US" dirty="0"/>
              <a:t>All rates the same or nearly the same</a:t>
            </a:r>
          </a:p>
          <a:p>
            <a:r>
              <a:rPr lang="en-US" dirty="0"/>
              <a:t>Rarely happens in practice</a:t>
            </a:r>
          </a:p>
          <a:p>
            <a:r>
              <a:rPr lang="en-US" dirty="0"/>
              <a:t>Intermediate between Normal and Inverted</a:t>
            </a:r>
          </a:p>
          <a:p>
            <a:r>
              <a:rPr lang="en-US" dirty="0"/>
              <a:t>Basis on Macaulay Duration calculation and other simplifications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2017 Owens Consulting of Ocean City, LLC</a:t>
            </a:r>
            <a:endParaRPr lang="en-US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/>
          </p:nvPr>
        </p:nvGraphicFramePr>
        <p:xfrm>
          <a:off x="4927600" y="26670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4" imgW="914400" imgH="198720" progId="Equation.DSMT4">
                  <p:embed/>
                </p:oleObj>
              </mc:Choice>
              <mc:Fallback>
                <p:oleObj name="Equation" r:id="rId4" imgW="914400" imgH="198720" progId="Equation.DSMT4">
                  <p:embed/>
                  <p:pic>
                    <p:nvPicPr>
                      <p:cNvPr id="2" name="Object 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927600" y="26670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011A82-09F8-42C2-AFB4-A5E26467AD61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79885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/>
              <a:t>Components: Yield Curve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800600" cy="443484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Bow-shaped Yield Curve</a:t>
            </a:r>
          </a:p>
          <a:p>
            <a:r>
              <a:rPr lang="en-US" dirty="0"/>
              <a:t>Higher rates in the middle, lower at short end and long end</a:t>
            </a:r>
          </a:p>
          <a:p>
            <a:r>
              <a:rPr lang="en-US" dirty="0"/>
              <a:t>Lower rates in the middle, higher at short end and long end</a:t>
            </a:r>
          </a:p>
          <a:p>
            <a:r>
              <a:rPr lang="en-US" dirty="0"/>
              <a:t>Infrequently, not long lasting</a:t>
            </a:r>
          </a:p>
          <a:p>
            <a:r>
              <a:rPr lang="en-US" dirty="0"/>
              <a:t>Create incentives for changes </a:t>
            </a:r>
            <a:r>
              <a:rPr lang="en-US"/>
              <a:t>in preference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2017 Owens Consulting of Ocean City, LLC</a:t>
            </a:r>
          </a:p>
        </p:txBody>
      </p:sp>
      <p:pic>
        <p:nvPicPr>
          <p:cNvPr id="7" name="Content Placeholder 6"/>
          <p:cNvPicPr>
            <a:picLocks noGrp="1"/>
          </p:cNvPicPr>
          <p:nvPr>
            <p:ph sz="half" idx="2"/>
          </p:nvPr>
        </p:nvPicPr>
        <p:blipFill rotWithShape="1">
          <a:blip r:embed="rId3"/>
          <a:srcRect l="18846" t="33731" r="57436" b="34587"/>
          <a:stretch/>
        </p:blipFill>
        <p:spPr bwMode="auto">
          <a:xfrm>
            <a:off x="5740940" y="2057400"/>
            <a:ext cx="2971800" cy="303450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C4C78D-CCA8-478F-AFB0-835E5CC10AC1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78512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r>
              <a:rPr lang="en-US" dirty="0"/>
              <a:t>Credits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65638"/>
          </a:xfrm>
        </p:spPr>
        <p:txBody>
          <a:bodyPr/>
          <a:lstStyle/>
          <a:p>
            <a:r>
              <a:rPr lang="en-US" sz="2400" dirty="0"/>
              <a:t>© 2017, Determinants of </a:t>
            </a:r>
            <a:r>
              <a:rPr lang="en-US" sz="2400"/>
              <a:t>Interest Rates, </a:t>
            </a:r>
            <a:r>
              <a:rPr lang="en-US" sz="2400" dirty="0"/>
              <a:t>Michael Bean, Society of Actuaries, All Rights Reserved. Used under Fair Use.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2017 Owens Consulting of Ocean City, LLC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011A82-09F8-42C2-AFB4-A5E26467AD61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8783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4415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Exam FM Module 8:</a:t>
            </a:r>
            <a:br>
              <a:rPr lang="en-US" dirty="0"/>
            </a:br>
            <a:r>
              <a:rPr lang="en-US" dirty="0"/>
              <a:t>Section 8.2 Components: Default</a:t>
            </a: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1371600" y="4724400"/>
            <a:ext cx="6400800" cy="914400"/>
          </a:xfrm>
        </p:spPr>
        <p:txBody>
          <a:bodyPr/>
          <a:lstStyle/>
          <a:p>
            <a:pPr marR="0" eaLnBrk="1" hangingPunct="1">
              <a:lnSpc>
                <a:spcPct val="60000"/>
              </a:lnSpc>
              <a:buFont typeface="Arial" charset="0"/>
              <a:buNone/>
            </a:pPr>
            <a:r>
              <a:rPr lang="en-US" sz="2400" dirty="0">
                <a:solidFill>
                  <a:srgbClr val="000000"/>
                </a:solidFill>
              </a:rPr>
              <a:t>Instructor: Mr. Richard Owens, FSA, CFA </a:t>
            </a:r>
          </a:p>
          <a:p>
            <a:pPr marR="0" eaLnBrk="1" hangingPunct="1">
              <a:lnSpc>
                <a:spcPct val="60000"/>
              </a:lnSpc>
              <a:buFont typeface="Arial" charset="0"/>
              <a:buNone/>
            </a:pPr>
            <a:r>
              <a:rPr lang="en-US" sz="2400" dirty="0">
                <a:solidFill>
                  <a:srgbClr val="000000"/>
                </a:solidFill>
              </a:rPr>
              <a:t>Instructor, Ball State University</a:t>
            </a:r>
          </a:p>
          <a:p>
            <a:pPr marR="0" eaLnBrk="1" hangingPunct="1">
              <a:lnSpc>
                <a:spcPct val="60000"/>
              </a:lnSpc>
              <a:buFont typeface="Arial" charset="0"/>
              <a:buNone/>
            </a:pPr>
            <a:r>
              <a:rPr lang="en-US" sz="2400" dirty="0">
                <a:solidFill>
                  <a:srgbClr val="000000"/>
                </a:solidFill>
              </a:rPr>
              <a:t>VP &amp; Senior Actuary, MetLife (Retired)</a:t>
            </a:r>
          </a:p>
        </p:txBody>
      </p:sp>
    </p:spTree>
    <p:extLst>
      <p:ext uri="{BB962C8B-B14F-4D97-AF65-F5344CB8AC3E}">
        <p14:creationId xmlns:p14="http://schemas.microsoft.com/office/powerpoint/2010/main" val="29564893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r>
              <a:rPr lang="en-US" sz="4800" dirty="0"/>
              <a:t>Components: Default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89438"/>
          </a:xfrm>
        </p:spPr>
        <p:txBody>
          <a:bodyPr/>
          <a:lstStyle/>
          <a:p>
            <a:r>
              <a:rPr lang="en-US" dirty="0"/>
              <a:t>Default – borrower is unable to make required payments</a:t>
            </a:r>
          </a:p>
          <a:p>
            <a:r>
              <a:rPr lang="en-US" dirty="0"/>
              <a:t>Impact of default: lender takes collateral</a:t>
            </a:r>
          </a:p>
          <a:p>
            <a:r>
              <a:rPr lang="en-US" dirty="0"/>
              <a:t>Lender’s estimate a probability of default for a particular borrower, call it d</a:t>
            </a:r>
          </a:p>
          <a:p>
            <a:pPr lvl="1"/>
            <a:r>
              <a:rPr lang="en-US" dirty="0"/>
              <a:t>1 – d probability that lender will be repaid in full</a:t>
            </a:r>
          </a:p>
          <a:p>
            <a:pPr lvl="1"/>
            <a:r>
              <a:rPr lang="en-US" dirty="0"/>
              <a:t>d is probability that lender will not be repaid in full</a:t>
            </a:r>
          </a:p>
          <a:p>
            <a:r>
              <a:rPr lang="en-US" dirty="0"/>
              <a:t>Suppose borrower can repay part but not all of amount owed, call percent “recovered” or paid is rec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2017 Owens Consulting of Ocean City, LLC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011A82-09F8-42C2-AFB4-A5E26467AD61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192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r>
              <a:rPr lang="en-US" sz="4800" dirty="0"/>
              <a:t>Components: Default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89438"/>
          </a:xfrm>
        </p:spPr>
        <p:txBody>
          <a:bodyPr/>
          <a:lstStyle/>
          <a:p>
            <a:r>
              <a:rPr lang="en-US" dirty="0"/>
              <a:t>What is expected maturity amount given that a zero-coupon bond might default? </a:t>
            </a:r>
          </a:p>
          <a:p>
            <a:r>
              <a:rPr lang="en-US" dirty="0"/>
              <a:t>Rec = recovery rate on bond</a:t>
            </a:r>
          </a:p>
          <a:p>
            <a:r>
              <a:rPr lang="en-US" dirty="0"/>
              <a:t>Expected Maturity = (1-d)* Full + d* Full *rec</a:t>
            </a:r>
          </a:p>
          <a:p>
            <a:r>
              <a:rPr lang="en-US" dirty="0"/>
              <a:t>                                 = Full*[1-d(1 – rec)]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2017 Owens Consulting of Ocean City, LLC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011A82-09F8-42C2-AFB4-A5E26467AD61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9513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r>
              <a:rPr lang="en-US" sz="4800" dirty="0"/>
              <a:t>Components: Default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89438"/>
          </a:xfrm>
        </p:spPr>
        <p:txBody>
          <a:bodyPr/>
          <a:lstStyle/>
          <a:p>
            <a:r>
              <a:rPr lang="en-US" sz="2000" dirty="0"/>
              <a:t>Expected Maturity = EM = Full*[1-d(1 – rec)] </a:t>
            </a:r>
          </a:p>
          <a:p>
            <a:r>
              <a:rPr lang="en-US" dirty="0"/>
              <a:t>Example:  5-year loan of $1,000, no interest pays, full repayment at maturity</a:t>
            </a:r>
          </a:p>
          <a:p>
            <a:pPr lvl="1"/>
            <a:r>
              <a:rPr lang="en-US" dirty="0"/>
              <a:t>Assume loan rate is 5% continuous</a:t>
            </a:r>
          </a:p>
          <a:p>
            <a:pPr lvl="1"/>
            <a:r>
              <a:rPr lang="en-US" dirty="0"/>
              <a:t>Maturity amount is 1,000 * </a:t>
            </a:r>
            <a:r>
              <a:rPr lang="en-US" dirty="0" err="1"/>
              <a:t>exp</a:t>
            </a:r>
            <a:r>
              <a:rPr lang="en-US" dirty="0"/>
              <a:t>(.05*5) = 1,284.03</a:t>
            </a:r>
          </a:p>
          <a:p>
            <a:pPr lvl="1"/>
            <a:r>
              <a:rPr lang="en-US" dirty="0"/>
              <a:t>Assume d = .02, rec = 0</a:t>
            </a:r>
          </a:p>
          <a:p>
            <a:pPr lvl="1"/>
            <a:r>
              <a:rPr lang="en-US" dirty="0"/>
              <a:t> EM = 1,284.03*[1 - .02 (1)] = 1,258.34</a:t>
            </a:r>
          </a:p>
          <a:p>
            <a:r>
              <a:rPr lang="en-US" dirty="0"/>
              <a:t>5% is not the expected return on this bond</a:t>
            </a:r>
          </a:p>
          <a:p>
            <a:r>
              <a:rPr lang="en-US" dirty="0"/>
              <a:t>ER = ln(1258.34/1000)/5 = .0460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2017 Owens Consulting of Ocean City, LLC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011A82-09F8-42C2-AFB4-A5E26467AD61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941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r>
              <a:rPr lang="en-US" sz="4800" dirty="0"/>
              <a:t>Components: Default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89438"/>
          </a:xfrm>
        </p:spPr>
        <p:txBody>
          <a:bodyPr/>
          <a:lstStyle/>
          <a:p>
            <a:r>
              <a:rPr lang="en-US" dirty="0"/>
              <a:t>Given a contractual yield, what is the expected yield?</a:t>
            </a:r>
          </a:p>
          <a:p>
            <a:r>
              <a:rPr lang="en-US" dirty="0"/>
              <a:t>Text looks at the other way, given the required expected yield, what contractual yield, R, is needed?</a:t>
            </a:r>
          </a:p>
          <a:p>
            <a:r>
              <a:rPr lang="en-US" dirty="0"/>
              <a:t> With algebra, ER = R +ln[1 – d(1-rec)]/t</a:t>
            </a:r>
          </a:p>
          <a:p>
            <a:r>
              <a:rPr lang="en-US" dirty="0"/>
              <a:t>Or R = ER - ln[1 – d(1-rec)]/t</a:t>
            </a:r>
          </a:p>
          <a:p>
            <a:r>
              <a:rPr lang="en-US" dirty="0"/>
              <a:t>Example 7.4 </a:t>
            </a:r>
          </a:p>
          <a:p>
            <a:pPr lvl="1"/>
            <a:r>
              <a:rPr lang="en-US" dirty="0"/>
              <a:t>d = .06, rec = .40, ER = .05, t = 10, what is R?</a:t>
            </a:r>
          </a:p>
          <a:p>
            <a:pPr lvl="1"/>
            <a:r>
              <a:rPr lang="en-US" dirty="0"/>
              <a:t>R = .05 – ln[1 - .06(1 - .40)]/10 = .053667</a:t>
            </a:r>
          </a:p>
          <a:p>
            <a:r>
              <a:rPr lang="en-US" dirty="0"/>
              <a:t>R at least 5.37% due to uncertainty d and rec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2017 Owens Consulting of Ocean City, LLC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011A82-09F8-42C2-AFB4-A5E26467AD61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521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r>
              <a:rPr lang="en-US" sz="4800" dirty="0"/>
              <a:t>Compensation for Default Risk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89438"/>
          </a:xfrm>
        </p:spPr>
        <p:txBody>
          <a:bodyPr/>
          <a:lstStyle/>
          <a:p>
            <a:r>
              <a:rPr lang="en-US" dirty="0"/>
              <a:t>Notation of study note</a:t>
            </a:r>
          </a:p>
          <a:p>
            <a:pPr lvl="1"/>
            <a:r>
              <a:rPr lang="en-US" dirty="0"/>
              <a:t>r – Continuously compounded no-default risk rate</a:t>
            </a:r>
          </a:p>
          <a:p>
            <a:pPr lvl="2"/>
            <a:r>
              <a:rPr lang="en-US" dirty="0"/>
              <a:t>Compensation for deferred consumption</a:t>
            </a:r>
          </a:p>
          <a:p>
            <a:pPr lvl="1"/>
            <a:r>
              <a:rPr lang="en-US" dirty="0"/>
              <a:t>R – Continuously compounded rate (</a:t>
            </a:r>
            <a:r>
              <a:rPr lang="en-US"/>
              <a:t>no inflation)</a:t>
            </a:r>
            <a:endParaRPr lang="en-US" dirty="0"/>
          </a:p>
          <a:p>
            <a:pPr lvl="2"/>
            <a:r>
              <a:rPr lang="en-US" dirty="0"/>
              <a:t>Varies by risk of default</a:t>
            </a:r>
          </a:p>
          <a:p>
            <a:r>
              <a:rPr lang="en-US" dirty="0"/>
              <a:t>R = r + s</a:t>
            </a:r>
          </a:p>
          <a:p>
            <a:pPr lvl="1"/>
            <a:r>
              <a:rPr lang="en-US" dirty="0"/>
              <a:t>s – the compensation for taking risk</a:t>
            </a:r>
          </a:p>
          <a:p>
            <a:pPr lvl="2"/>
            <a:r>
              <a:rPr lang="en-US" dirty="0"/>
              <a:t>Aka Risk Premium</a:t>
            </a:r>
          </a:p>
          <a:p>
            <a:r>
              <a:rPr lang="en-US" dirty="0"/>
              <a:t>Annual Effective</a:t>
            </a:r>
          </a:p>
          <a:p>
            <a:pPr lvl="1"/>
            <a:r>
              <a:rPr lang="en-US" dirty="0"/>
              <a:t>R = (1 + r)(1 + s) -1 ≈ r + s + </a:t>
            </a:r>
            <a:r>
              <a:rPr lang="en-US" dirty="0" err="1"/>
              <a:t>rs</a:t>
            </a:r>
            <a:endParaRPr lang="en-US" dirty="0"/>
          </a:p>
          <a:p>
            <a:pPr lvl="2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2017 Owens Consulting of Ocean City, LLC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011A82-09F8-42C2-AFB4-A5E26467AD61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5366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r>
              <a:rPr lang="en-US" sz="4800" dirty="0"/>
              <a:t>Compensation for Default Risk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89438"/>
          </a:xfrm>
        </p:spPr>
        <p:txBody>
          <a:bodyPr/>
          <a:lstStyle/>
          <a:p>
            <a:r>
              <a:rPr lang="en-US" dirty="0"/>
              <a:t>Example 7.4 </a:t>
            </a:r>
          </a:p>
          <a:p>
            <a:pPr lvl="1"/>
            <a:r>
              <a:rPr lang="en-US" dirty="0"/>
              <a:t>d = .06, rec = .40, ER = .05, t = 10, what is </a:t>
            </a:r>
            <a:r>
              <a:rPr lang="en-US" dirty="0" err="1"/>
              <a:t>cr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Cr = .05 – ln[1 - .06(1 - .40)]/10 = .053667</a:t>
            </a:r>
          </a:p>
          <a:p>
            <a:r>
              <a:rPr lang="en-US" dirty="0"/>
              <a:t>Study note assumes r = ER or risk-free = expected</a:t>
            </a:r>
          </a:p>
          <a:p>
            <a:pPr lvl="1"/>
            <a:r>
              <a:rPr lang="en-US" dirty="0"/>
              <a:t>In practice, not the case but outside scope of Exam FM</a:t>
            </a:r>
          </a:p>
          <a:p>
            <a:r>
              <a:rPr lang="en-US" dirty="0"/>
              <a:t>R = r + s and s = R – r = .0537 - .05 = .0037</a:t>
            </a:r>
          </a:p>
          <a:p>
            <a:r>
              <a:rPr lang="en-US" dirty="0"/>
              <a:t>s = -ln[1 – d(1-rec)]/t = -ln[1 - .06(.6)]/10 = .0037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2017 Owens Consulting of Ocean City, LLC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011A82-09F8-42C2-AFB4-A5E26467AD61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958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r>
              <a:rPr lang="en-US" dirty="0"/>
              <a:t>Determinants of Interest Rates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894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Background</a:t>
            </a:r>
          </a:p>
          <a:p>
            <a:r>
              <a:rPr lang="en-US" dirty="0"/>
              <a:t>What are interest rates?</a:t>
            </a:r>
          </a:p>
          <a:p>
            <a:pPr lvl="1"/>
            <a:r>
              <a:rPr lang="en-US" dirty="0"/>
              <a:t>The cost of money (borrower perspective)</a:t>
            </a:r>
          </a:p>
          <a:p>
            <a:pPr lvl="1"/>
            <a:r>
              <a:rPr lang="en-US" dirty="0"/>
              <a:t>Reward for delaying purchases (lender perspective)</a:t>
            </a:r>
          </a:p>
          <a:p>
            <a:r>
              <a:rPr lang="en-US" dirty="0"/>
              <a:t>What factors determine the level of interest rates?</a:t>
            </a:r>
          </a:p>
          <a:p>
            <a:r>
              <a:rPr lang="en-US" dirty="0"/>
              <a:t>Imagine you are the lender, what compensation would you need for the use of your money?</a:t>
            </a:r>
          </a:p>
          <a:p>
            <a:pPr lvl="1"/>
            <a:r>
              <a:rPr lang="en-US" dirty="0"/>
              <a:t>Inflation, economic conditions, probability of default, length of loan, central bank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2017 Owens Consulting of Ocean City, LLC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011A82-09F8-42C2-AFB4-A5E26467AD6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r>
              <a:rPr lang="en-US" dirty="0"/>
              <a:t>Credits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65638"/>
          </a:xfrm>
        </p:spPr>
        <p:txBody>
          <a:bodyPr/>
          <a:lstStyle/>
          <a:p>
            <a:r>
              <a:rPr lang="en-US" sz="2400" dirty="0"/>
              <a:t>© 2017, Determinants of </a:t>
            </a:r>
            <a:r>
              <a:rPr lang="en-US" sz="2400"/>
              <a:t>Interest Rates, </a:t>
            </a:r>
            <a:r>
              <a:rPr lang="en-US" sz="2400" dirty="0"/>
              <a:t>Michael Bean, Society of Actuaries, All Rights Reserved. Used under Fair Use.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2017 Owens Consulting of Ocean City, LLC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011A82-09F8-42C2-AFB4-A5E26467AD61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63244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4415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Exam FM Module 8:</a:t>
            </a:r>
            <a:br>
              <a:rPr lang="en-US" dirty="0"/>
            </a:br>
            <a:r>
              <a:rPr lang="en-US" dirty="0"/>
              <a:t>Section 8.2d Components: Inflation</a:t>
            </a: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1371600" y="4724400"/>
            <a:ext cx="6400800" cy="914400"/>
          </a:xfrm>
        </p:spPr>
        <p:txBody>
          <a:bodyPr/>
          <a:lstStyle/>
          <a:p>
            <a:pPr marR="0" eaLnBrk="1" hangingPunct="1">
              <a:lnSpc>
                <a:spcPct val="60000"/>
              </a:lnSpc>
              <a:buFont typeface="Arial" charset="0"/>
              <a:buNone/>
            </a:pPr>
            <a:r>
              <a:rPr lang="en-US" sz="2400" dirty="0">
                <a:solidFill>
                  <a:srgbClr val="000000"/>
                </a:solidFill>
              </a:rPr>
              <a:t>Instructor: Mr. Richard Owens, FSA, CFA </a:t>
            </a:r>
          </a:p>
          <a:p>
            <a:pPr marR="0" eaLnBrk="1" hangingPunct="1">
              <a:lnSpc>
                <a:spcPct val="60000"/>
              </a:lnSpc>
              <a:buFont typeface="Arial" charset="0"/>
              <a:buNone/>
            </a:pPr>
            <a:r>
              <a:rPr lang="en-US" sz="2400" dirty="0">
                <a:solidFill>
                  <a:srgbClr val="000000"/>
                </a:solidFill>
              </a:rPr>
              <a:t>Instructor, Ball State University</a:t>
            </a:r>
          </a:p>
          <a:p>
            <a:pPr marR="0" eaLnBrk="1" hangingPunct="1">
              <a:lnSpc>
                <a:spcPct val="60000"/>
              </a:lnSpc>
              <a:buFont typeface="Arial" charset="0"/>
              <a:buNone/>
            </a:pPr>
            <a:r>
              <a:rPr lang="en-US" sz="2400" dirty="0">
                <a:solidFill>
                  <a:srgbClr val="000000"/>
                </a:solidFill>
              </a:rPr>
              <a:t>VP &amp; Senior Actuary, MetLife (Retired)</a:t>
            </a:r>
          </a:p>
        </p:txBody>
      </p:sp>
    </p:spTree>
    <p:extLst>
      <p:ext uri="{BB962C8B-B14F-4D97-AF65-F5344CB8AC3E}">
        <p14:creationId xmlns:p14="http://schemas.microsoft.com/office/powerpoint/2010/main" val="117534786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r>
              <a:rPr lang="en-US" sz="4800" dirty="0"/>
              <a:t>Components: Inflation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894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Terminology:</a:t>
            </a:r>
          </a:p>
          <a:p>
            <a:r>
              <a:rPr lang="en-US" dirty="0"/>
              <a:t>Inflation – increase in the price of goods/services over time</a:t>
            </a:r>
          </a:p>
          <a:p>
            <a:r>
              <a:rPr lang="en-US" dirty="0"/>
              <a:t>Inflation Rate – the rate of price increases</a:t>
            </a:r>
          </a:p>
          <a:p>
            <a:r>
              <a:rPr lang="en-US" dirty="0"/>
              <a:t>Consumer Price Index (CPI) – prices of “market basket” of goods/services</a:t>
            </a:r>
          </a:p>
          <a:p>
            <a:pPr lvl="1"/>
            <a:r>
              <a:rPr lang="en-US" dirty="0"/>
              <a:t>Reflects quality changes</a:t>
            </a:r>
          </a:p>
          <a:p>
            <a:r>
              <a:rPr lang="en-US" dirty="0"/>
              <a:t>Cost of Living Index – cost to maintain a certain standard of living</a:t>
            </a:r>
          </a:p>
          <a:p>
            <a:pPr lvl="1"/>
            <a:r>
              <a:rPr lang="en-US" dirty="0"/>
              <a:t>Reflects environmental and governmental factors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2017 Owens Consulting of Ocean City, LLC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011A82-09F8-42C2-AFB4-A5E26467AD61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585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r>
              <a:rPr lang="en-US" sz="4800" dirty="0"/>
              <a:t>Components: Inflation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894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Terminology</a:t>
            </a:r>
          </a:p>
          <a:p>
            <a:r>
              <a:rPr lang="en-US" dirty="0"/>
              <a:t>Producer Price Index – prices provided by producers both to consumers and other producers</a:t>
            </a:r>
          </a:p>
          <a:p>
            <a:r>
              <a:rPr lang="en-US" dirty="0"/>
              <a:t>Indexes are averages, seasonally adjusted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2017 Owens Consulting of Ocean City, LLC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011A82-09F8-42C2-AFB4-A5E26467AD61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778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r>
              <a:rPr lang="en-US" sz="4800" dirty="0"/>
              <a:t>Components: Inflation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894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Inflation: Impact on Lending/Borrowing</a:t>
            </a:r>
          </a:p>
          <a:p>
            <a:r>
              <a:rPr lang="en-US" dirty="0"/>
              <a:t>Inflation reduces purchasing power</a:t>
            </a:r>
          </a:p>
          <a:p>
            <a:r>
              <a:rPr lang="en-US" dirty="0"/>
              <a:t>Lenders require higher return to offset loss of purchasing power</a:t>
            </a:r>
          </a:p>
          <a:p>
            <a:pPr lvl="1"/>
            <a:r>
              <a:rPr lang="en-US" dirty="0"/>
              <a:t>Example: 5% inflation, willingness to loan at 5%?</a:t>
            </a:r>
          </a:p>
          <a:p>
            <a:r>
              <a:rPr lang="en-US" dirty="0"/>
              <a:t>Borrower helped by inflation repaying with less valuable dollars</a:t>
            </a:r>
          </a:p>
          <a:p>
            <a:pPr lvl="1"/>
            <a:r>
              <a:rPr lang="en-US" dirty="0"/>
              <a:t>If anticipates salary increase, can stretch at origination with cushion in future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2017 Owens Consulting of Ocean City, LLC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011A82-09F8-42C2-AFB4-A5E26467AD61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61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r>
              <a:rPr lang="en-US" sz="4800" dirty="0"/>
              <a:t>Components: Inflation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89438"/>
          </a:xfrm>
        </p:spPr>
        <p:txBody>
          <a:bodyPr/>
          <a:lstStyle/>
          <a:p>
            <a:r>
              <a:rPr lang="en-US" dirty="0"/>
              <a:t>Inflation impacts supply/demand for loans</a:t>
            </a:r>
          </a:p>
          <a:p>
            <a:r>
              <a:rPr lang="en-US" dirty="0"/>
              <a:t>Rates are higher than a no-inflation world</a:t>
            </a:r>
          </a:p>
          <a:p>
            <a:r>
              <a:rPr lang="en-US" dirty="0"/>
              <a:t>Rates set at origination, actual inflation over time</a:t>
            </a:r>
          </a:p>
          <a:p>
            <a:r>
              <a:rPr lang="en-US" dirty="0"/>
              <a:t>Inflation Expectations</a:t>
            </a:r>
          </a:p>
          <a:p>
            <a:pPr lvl="1"/>
            <a:r>
              <a:rPr lang="en-US" dirty="0"/>
              <a:t>Certain or known rate of inflation</a:t>
            </a:r>
          </a:p>
          <a:p>
            <a:pPr lvl="1"/>
            <a:r>
              <a:rPr lang="en-US" dirty="0"/>
              <a:t>Uncertain rate of inflation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2017 Owens Consulting of Ocean City, LLC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011A82-09F8-42C2-AFB4-A5E26467AD61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4298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r>
              <a:rPr lang="en-US" sz="4800" dirty="0"/>
              <a:t>Components: Inflation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894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Notation</a:t>
            </a:r>
          </a:p>
          <a:p>
            <a:r>
              <a:rPr lang="en-US" dirty="0"/>
              <a:t>r = compensation for deferred consumption</a:t>
            </a:r>
          </a:p>
          <a:p>
            <a:r>
              <a:rPr lang="en-US" dirty="0"/>
              <a:t>s = compensation for default risk</a:t>
            </a:r>
          </a:p>
          <a:p>
            <a:pPr marL="0" indent="0">
              <a:buNone/>
            </a:pPr>
            <a:r>
              <a:rPr lang="en-US" dirty="0"/>
              <a:t>No Inflation World</a:t>
            </a:r>
          </a:p>
          <a:p>
            <a:r>
              <a:rPr lang="en-US" dirty="0"/>
              <a:t>R = continuously compounded loan interest rate</a:t>
            </a:r>
          </a:p>
          <a:p>
            <a:pPr lvl="1"/>
            <a:r>
              <a:rPr lang="en-US" dirty="0"/>
              <a:t>R = r + s</a:t>
            </a:r>
          </a:p>
          <a:p>
            <a:r>
              <a:rPr lang="en-US" dirty="0"/>
              <a:t>P</a:t>
            </a:r>
            <a:r>
              <a:rPr lang="en-US" baseline="-25000" dirty="0"/>
              <a:t>0</a:t>
            </a:r>
            <a:r>
              <a:rPr lang="en-US" dirty="0"/>
              <a:t> = amount willing to be lent at time 0 to be repaid at time t at rate R, maturity amount P</a:t>
            </a:r>
            <a:r>
              <a:rPr lang="en-US" baseline="-25000" dirty="0"/>
              <a:t>0</a:t>
            </a:r>
            <a:r>
              <a:rPr lang="en-US" dirty="0"/>
              <a:t> *</a:t>
            </a:r>
            <a:r>
              <a:rPr lang="en-US" dirty="0" err="1"/>
              <a:t>exp</a:t>
            </a:r>
            <a:r>
              <a:rPr lang="en-US" dirty="0"/>
              <a:t>(</a:t>
            </a:r>
            <a:r>
              <a:rPr lang="en-US" dirty="0" err="1"/>
              <a:t>Rt</a:t>
            </a:r>
            <a:r>
              <a:rPr lang="en-US" dirty="0"/>
              <a:t>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2017 Owens Consulting of Ocean City, LLC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011A82-09F8-42C2-AFB4-A5E26467AD61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349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r>
              <a:rPr lang="en-US" sz="4800" dirty="0"/>
              <a:t>Components: Inflation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894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World with known inflation rate </a:t>
            </a:r>
            <a:r>
              <a:rPr lang="en-US" dirty="0" err="1"/>
              <a:t>i</a:t>
            </a:r>
            <a:endParaRPr lang="en-US" dirty="0"/>
          </a:p>
          <a:p>
            <a:r>
              <a:rPr lang="en-US" dirty="0"/>
              <a:t>Lender needs maturity amount </a:t>
            </a:r>
          </a:p>
          <a:p>
            <a:pPr lvl="1"/>
            <a:r>
              <a:rPr lang="en-US" dirty="0"/>
              <a:t>P</a:t>
            </a:r>
            <a:r>
              <a:rPr lang="en-US" baseline="-25000" dirty="0"/>
              <a:t>0</a:t>
            </a:r>
            <a:r>
              <a:rPr lang="en-US" dirty="0"/>
              <a:t> *</a:t>
            </a:r>
            <a:r>
              <a:rPr lang="en-US" dirty="0" err="1"/>
              <a:t>exp</a:t>
            </a:r>
            <a:r>
              <a:rPr lang="en-US" dirty="0"/>
              <a:t>(</a:t>
            </a:r>
            <a:r>
              <a:rPr lang="en-US" dirty="0" err="1"/>
              <a:t>Rt</a:t>
            </a:r>
            <a:r>
              <a:rPr lang="en-US" dirty="0"/>
              <a:t>)* </a:t>
            </a:r>
            <a:r>
              <a:rPr lang="en-US" dirty="0" err="1"/>
              <a:t>exp</a:t>
            </a:r>
            <a:r>
              <a:rPr lang="en-US" dirty="0"/>
              <a:t>(it) = P</a:t>
            </a:r>
            <a:r>
              <a:rPr lang="en-US" baseline="-25000" dirty="0"/>
              <a:t>0</a:t>
            </a:r>
            <a:r>
              <a:rPr lang="en-US" dirty="0"/>
              <a:t> *</a:t>
            </a:r>
            <a:r>
              <a:rPr lang="en-US" dirty="0" err="1"/>
              <a:t>exp</a:t>
            </a:r>
            <a:r>
              <a:rPr lang="en-US" dirty="0"/>
              <a:t>((</a:t>
            </a:r>
            <a:r>
              <a:rPr lang="en-US" dirty="0" err="1"/>
              <a:t>R+i</a:t>
            </a:r>
            <a:r>
              <a:rPr lang="en-US" dirty="0"/>
              <a:t>)t)</a:t>
            </a:r>
          </a:p>
          <a:p>
            <a:r>
              <a:rPr lang="en-US" dirty="0"/>
              <a:t>R</a:t>
            </a:r>
            <a:r>
              <a:rPr lang="en-US" baseline="30000" dirty="0"/>
              <a:t>*</a:t>
            </a:r>
            <a:r>
              <a:rPr lang="en-US" dirty="0"/>
              <a:t> = continuously compounded loan interest rate</a:t>
            </a:r>
          </a:p>
          <a:p>
            <a:pPr lvl="1"/>
            <a:r>
              <a:rPr lang="en-US" dirty="0"/>
              <a:t>R</a:t>
            </a:r>
            <a:r>
              <a:rPr lang="en-US" baseline="30000" dirty="0"/>
              <a:t>*</a:t>
            </a:r>
            <a:r>
              <a:rPr lang="en-US" dirty="0"/>
              <a:t> = r + s + </a:t>
            </a:r>
            <a:r>
              <a:rPr lang="en-US" dirty="0" err="1"/>
              <a:t>i</a:t>
            </a:r>
            <a:endParaRPr lang="en-US" dirty="0"/>
          </a:p>
          <a:p>
            <a:r>
              <a:rPr lang="en-US" dirty="0"/>
              <a:t>R</a:t>
            </a:r>
            <a:r>
              <a:rPr lang="en-US" baseline="30000" dirty="0"/>
              <a:t>* </a:t>
            </a:r>
            <a:r>
              <a:rPr lang="en-US" dirty="0"/>
              <a:t>annual effective = (1+r)(1+s)(1+i) – 1</a:t>
            </a:r>
          </a:p>
          <a:p>
            <a:r>
              <a:rPr lang="en-US" dirty="0"/>
              <a:t>Exercises 7.9, 7.10 questions?</a:t>
            </a:r>
          </a:p>
          <a:p>
            <a:r>
              <a:rPr lang="en-US" dirty="0"/>
              <a:t>R</a:t>
            </a:r>
            <a:r>
              <a:rPr lang="en-US" baseline="30000" dirty="0"/>
              <a:t>* </a:t>
            </a:r>
            <a:r>
              <a:rPr lang="en-US" dirty="0"/>
              <a:t>causes shift in supply curve</a:t>
            </a:r>
          </a:p>
          <a:p>
            <a:pPr lvl="1"/>
            <a:r>
              <a:rPr lang="en-US" dirty="0"/>
              <a:t>Equilibrium point difficult to predict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2017 Owens Consulting of Ocean City, LLC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011A82-09F8-42C2-AFB4-A5E26467AD61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636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r>
              <a:rPr lang="en-US" sz="4800" dirty="0"/>
              <a:t>Components: Inflation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894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World with uncertain inflation rate</a:t>
            </a:r>
          </a:p>
          <a:p>
            <a:r>
              <a:rPr lang="en-US" dirty="0"/>
              <a:t>Lender’s need even higher rates</a:t>
            </a:r>
          </a:p>
          <a:p>
            <a:r>
              <a:rPr lang="en-US" dirty="0"/>
              <a:t>Inflation Protected Loan?</a:t>
            </a:r>
          </a:p>
          <a:p>
            <a:pPr lvl="1"/>
            <a:r>
              <a:rPr lang="en-US" dirty="0"/>
              <a:t>Protecting whom?</a:t>
            </a:r>
          </a:p>
          <a:p>
            <a:pPr lvl="1"/>
            <a:r>
              <a:rPr lang="en-US" dirty="0"/>
              <a:t>Lender</a:t>
            </a:r>
          </a:p>
          <a:p>
            <a:pPr lvl="1"/>
            <a:r>
              <a:rPr lang="en-US" dirty="0"/>
              <a:t>What should happen to the rate?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2017 Owens Consulting of Ocean City, LLC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011A82-09F8-42C2-AFB4-A5E26467AD61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168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r>
              <a:rPr lang="en-US" sz="4800" dirty="0"/>
              <a:t>Components: Inflation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894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Example 7.12</a:t>
            </a:r>
          </a:p>
          <a:p>
            <a:r>
              <a:rPr lang="en-US" dirty="0"/>
              <a:t>Continuously compounded loan rate = 4% + inflation over 10-year loan term</a:t>
            </a:r>
          </a:p>
          <a:p>
            <a:r>
              <a:rPr lang="en-US" dirty="0"/>
              <a:t>Unadjusted repayment amount = $1000 </a:t>
            </a:r>
            <a:r>
              <a:rPr lang="en-US" dirty="0" err="1"/>
              <a:t>exp</a:t>
            </a:r>
            <a:r>
              <a:rPr lang="en-US" dirty="0"/>
              <a:t>(10*.04) = 1491.82</a:t>
            </a:r>
          </a:p>
          <a:p>
            <a:r>
              <a:rPr lang="en-US" dirty="0"/>
              <a:t>Price index from 201.9 to 241.8 over 10 years, factor = 241.8/201.9 = 1.1976</a:t>
            </a:r>
          </a:p>
          <a:p>
            <a:r>
              <a:rPr lang="en-US" dirty="0"/>
              <a:t>Adjusted repayment amount = 1491.82 * 1.1976 = 1786.64</a:t>
            </a:r>
          </a:p>
          <a:p>
            <a:r>
              <a:rPr lang="en-US" dirty="0"/>
              <a:t>Adjusted rate = ln(1.78664)/10 = 5.80%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2017 Owens Consulting of Ocean City, LLC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011A82-09F8-42C2-AFB4-A5E26467AD61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778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r>
              <a:rPr lang="en-US" dirty="0"/>
              <a:t>Determinants of Interest Rates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89438"/>
          </a:xfrm>
        </p:spPr>
        <p:txBody>
          <a:bodyPr/>
          <a:lstStyle/>
          <a:p>
            <a:r>
              <a:rPr lang="en-US" dirty="0"/>
              <a:t>Supply and Demand for Money</a:t>
            </a:r>
          </a:p>
          <a:p>
            <a:pPr lvl="1"/>
            <a:r>
              <a:rPr lang="en-US" dirty="0"/>
              <a:t>Higher the interest rate, the higher the price, </a:t>
            </a:r>
          </a:p>
          <a:p>
            <a:pPr lvl="2"/>
            <a:r>
              <a:rPr lang="en-US" dirty="0"/>
              <a:t>The more lenders willing to lend (Supply)</a:t>
            </a:r>
          </a:p>
          <a:p>
            <a:pPr lvl="2"/>
            <a:r>
              <a:rPr lang="en-US" dirty="0"/>
              <a:t>The less borrowers want to borrow (Demand)</a:t>
            </a:r>
          </a:p>
          <a:p>
            <a:pPr lvl="1"/>
            <a:r>
              <a:rPr lang="en-US" dirty="0"/>
              <a:t>Equilibrium Point – where supply and demand curves meet</a:t>
            </a:r>
          </a:p>
          <a:p>
            <a:pPr lvl="1"/>
            <a:r>
              <a:rPr lang="en-US" dirty="0"/>
              <a:t>Point of intersection changes over time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2017 Owens Consulting of Ocean City, LLC</a:t>
            </a:r>
            <a:endParaRPr lang="en-US" dirty="0"/>
          </a:p>
        </p:txBody>
      </p:sp>
      <p:pic>
        <p:nvPicPr>
          <p:cNvPr id="6" name="Picture 5"/>
          <p:cNvPicPr/>
          <p:nvPr/>
        </p:nvPicPr>
        <p:blipFill rotWithShape="1">
          <a:blip r:embed="rId3"/>
          <a:srcRect l="12948" t="21197" r="38591" b="12479"/>
          <a:stretch/>
        </p:blipFill>
        <p:spPr bwMode="auto">
          <a:xfrm>
            <a:off x="1295400" y="4572000"/>
            <a:ext cx="3886200" cy="168545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011A82-09F8-42C2-AFB4-A5E26467AD6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696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r>
              <a:rPr lang="en-US" dirty="0"/>
              <a:t>Credits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65638"/>
          </a:xfrm>
        </p:spPr>
        <p:txBody>
          <a:bodyPr/>
          <a:lstStyle/>
          <a:p>
            <a:r>
              <a:rPr lang="en-US" sz="2400" dirty="0"/>
              <a:t>© 2017, Components: Yield Curve, Michael Bean, Society of Actuaries, All Rights Reserved. Used under Fair Use.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2017 Owens Consulting of Ocean City, LLC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011A82-09F8-42C2-AFB4-A5E26467AD61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955834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4415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Exam FM Module 8:</a:t>
            </a:r>
            <a:br>
              <a:rPr lang="en-US" dirty="0"/>
            </a:br>
            <a:r>
              <a:rPr lang="en-US" dirty="0"/>
              <a:t>Section 8.3 Retail Savings and Lending Interest Rates</a:t>
            </a: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1371600" y="4724400"/>
            <a:ext cx="6400800" cy="914400"/>
          </a:xfrm>
        </p:spPr>
        <p:txBody>
          <a:bodyPr/>
          <a:lstStyle/>
          <a:p>
            <a:pPr marR="0" eaLnBrk="1" hangingPunct="1">
              <a:lnSpc>
                <a:spcPct val="60000"/>
              </a:lnSpc>
              <a:buFont typeface="Arial" charset="0"/>
              <a:buNone/>
            </a:pPr>
            <a:r>
              <a:rPr lang="en-US" sz="2400" dirty="0">
                <a:solidFill>
                  <a:srgbClr val="000000"/>
                </a:solidFill>
              </a:rPr>
              <a:t>Instructor: Mr. Richard Owens, FSA, CFA </a:t>
            </a:r>
          </a:p>
          <a:p>
            <a:pPr marR="0" eaLnBrk="1" hangingPunct="1">
              <a:lnSpc>
                <a:spcPct val="60000"/>
              </a:lnSpc>
              <a:buFont typeface="Arial" charset="0"/>
              <a:buNone/>
            </a:pPr>
            <a:r>
              <a:rPr lang="en-US" sz="2400" dirty="0">
                <a:solidFill>
                  <a:srgbClr val="000000"/>
                </a:solidFill>
              </a:rPr>
              <a:t>Instructor, Ball State University</a:t>
            </a:r>
          </a:p>
          <a:p>
            <a:pPr marR="0" eaLnBrk="1" hangingPunct="1">
              <a:lnSpc>
                <a:spcPct val="60000"/>
              </a:lnSpc>
              <a:buFont typeface="Arial" charset="0"/>
              <a:buNone/>
            </a:pPr>
            <a:r>
              <a:rPr lang="en-US" sz="2400" dirty="0">
                <a:solidFill>
                  <a:srgbClr val="000000"/>
                </a:solidFill>
              </a:rPr>
              <a:t>VP &amp; Senior Actuary, MetLife (Retired)</a:t>
            </a:r>
          </a:p>
        </p:txBody>
      </p:sp>
    </p:spTree>
    <p:extLst>
      <p:ext uri="{BB962C8B-B14F-4D97-AF65-F5344CB8AC3E}">
        <p14:creationId xmlns:p14="http://schemas.microsoft.com/office/powerpoint/2010/main" val="117346112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r>
              <a:rPr lang="en-US" sz="4800" dirty="0"/>
              <a:t>Retail Interest Rates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89438"/>
          </a:xfrm>
        </p:spPr>
        <p:txBody>
          <a:bodyPr/>
          <a:lstStyle/>
          <a:p>
            <a:r>
              <a:rPr lang="en-US" dirty="0"/>
              <a:t>Financial intermediaries bring together lenders and borrowers</a:t>
            </a:r>
          </a:p>
          <a:p>
            <a:pPr lvl="1"/>
            <a:r>
              <a:rPr lang="en-US" dirty="0"/>
              <a:t>Banks and Savings and Loans</a:t>
            </a:r>
          </a:p>
          <a:p>
            <a:pPr lvl="1"/>
            <a:r>
              <a:rPr lang="en-US" dirty="0"/>
              <a:t>Are banks the lenders?</a:t>
            </a:r>
          </a:p>
          <a:p>
            <a:pPr lvl="1"/>
            <a:r>
              <a:rPr lang="en-US" dirty="0"/>
              <a:t>Source of bank funds?</a:t>
            </a:r>
          </a:p>
          <a:p>
            <a:r>
              <a:rPr lang="en-US" dirty="0"/>
              <a:t>Depositors use banks to lend money on their behalf</a:t>
            </a:r>
          </a:p>
          <a:p>
            <a:r>
              <a:rPr lang="en-US" dirty="0"/>
              <a:t>Borrowers go to banks, not to depositors, to borrow money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2017 Owens Consulting of Ocean City, LLC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011A82-09F8-42C2-AFB4-A5E26467AD61}" type="slidenum">
              <a:rPr lang="en-US" smtClean="0"/>
              <a:pPr>
                <a:defRPr/>
              </a:pPr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156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r>
              <a:rPr lang="en-US" sz="4800" dirty="0"/>
              <a:t>Retail Interest Rates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89438"/>
          </a:xfrm>
        </p:spPr>
        <p:txBody>
          <a:bodyPr/>
          <a:lstStyle/>
          <a:p>
            <a:r>
              <a:rPr lang="en-US" dirty="0"/>
              <a:t>Banks pay depositors low rate and charge borrowers a higher rate</a:t>
            </a:r>
          </a:p>
          <a:p>
            <a:pPr lvl="1"/>
            <a:r>
              <a:rPr lang="en-US" dirty="0"/>
              <a:t>A margin for</a:t>
            </a:r>
          </a:p>
          <a:p>
            <a:pPr lvl="2"/>
            <a:r>
              <a:rPr lang="en-US" dirty="0"/>
              <a:t>Expenses</a:t>
            </a:r>
          </a:p>
          <a:p>
            <a:pPr lvl="2"/>
            <a:r>
              <a:rPr lang="en-US" dirty="0"/>
              <a:t>Default losses</a:t>
            </a:r>
          </a:p>
          <a:p>
            <a:pPr lvl="2"/>
            <a:r>
              <a:rPr lang="en-US" dirty="0"/>
              <a:t>Profit</a:t>
            </a:r>
          </a:p>
          <a:p>
            <a:r>
              <a:rPr lang="en-US" dirty="0"/>
              <a:t>Practical factors that affect retail rates</a:t>
            </a:r>
          </a:p>
          <a:p>
            <a:pPr lvl="1"/>
            <a:r>
              <a:rPr lang="en-US" dirty="0"/>
              <a:t>Expenses</a:t>
            </a:r>
          </a:p>
          <a:p>
            <a:pPr lvl="1"/>
            <a:r>
              <a:rPr lang="en-US" dirty="0"/>
              <a:t>Options/guarantees in products</a:t>
            </a:r>
          </a:p>
          <a:p>
            <a:pPr lvl="1"/>
            <a:r>
              <a:rPr lang="en-US" dirty="0"/>
              <a:t>Liquidity of the market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2017 Owens Consulting of Ocean City, LLC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011A82-09F8-42C2-AFB4-A5E26467AD61}" type="slidenum">
              <a:rPr lang="en-US" smtClean="0"/>
              <a:pPr>
                <a:defRPr/>
              </a:pPr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2218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r>
              <a:rPr lang="en-US" sz="4800" dirty="0"/>
              <a:t>Retail Interest Rates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89438"/>
          </a:xfrm>
        </p:spPr>
        <p:txBody>
          <a:bodyPr/>
          <a:lstStyle/>
          <a:p>
            <a:r>
              <a:rPr lang="en-US" dirty="0"/>
              <a:t>Banks pay depositors low rate and charge borrowers a higher rate</a:t>
            </a:r>
          </a:p>
          <a:p>
            <a:pPr lvl="1"/>
            <a:r>
              <a:rPr lang="en-US" dirty="0"/>
              <a:t>A margin for</a:t>
            </a:r>
          </a:p>
          <a:p>
            <a:pPr lvl="2"/>
            <a:r>
              <a:rPr lang="en-US" dirty="0"/>
              <a:t>Expenses</a:t>
            </a:r>
          </a:p>
          <a:p>
            <a:pPr lvl="2"/>
            <a:r>
              <a:rPr lang="en-US" dirty="0"/>
              <a:t>Default losses</a:t>
            </a:r>
          </a:p>
          <a:p>
            <a:pPr lvl="2"/>
            <a:r>
              <a:rPr lang="en-US" dirty="0"/>
              <a:t>Profit</a:t>
            </a:r>
          </a:p>
          <a:p>
            <a:r>
              <a:rPr lang="en-US" dirty="0"/>
              <a:t>Heavy regulation to ensure safety</a:t>
            </a:r>
          </a:p>
          <a:p>
            <a:pPr lvl="1"/>
            <a:r>
              <a:rPr lang="en-US" dirty="0"/>
              <a:t>Bank failure</a:t>
            </a:r>
          </a:p>
          <a:p>
            <a:pPr lvl="1"/>
            <a:r>
              <a:rPr lang="en-US" dirty="0"/>
              <a:t>National payments system</a:t>
            </a:r>
          </a:p>
          <a:p>
            <a:pPr lvl="2"/>
            <a:r>
              <a:rPr lang="en-US" dirty="0"/>
              <a:t>Credit cards and checks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2017 Owens Consulting of Ocean City, LLC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011A82-09F8-42C2-AFB4-A5E26467AD61}" type="slidenum">
              <a:rPr lang="en-US" smtClean="0"/>
              <a:pPr>
                <a:defRPr/>
              </a:pPr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522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r>
              <a:rPr lang="en-US" sz="4800" dirty="0"/>
              <a:t>Retail Interest Rates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894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Banking services in non-traditional ways </a:t>
            </a:r>
          </a:p>
          <a:p>
            <a:r>
              <a:rPr lang="en-US" dirty="0"/>
              <a:t>Alternative lenders</a:t>
            </a:r>
          </a:p>
          <a:p>
            <a:pPr lvl="1"/>
            <a:r>
              <a:rPr lang="en-US" dirty="0"/>
              <a:t>Do not accept deposits from general public</a:t>
            </a:r>
          </a:p>
          <a:p>
            <a:pPr lvl="1"/>
            <a:r>
              <a:rPr lang="en-US" dirty="0"/>
              <a:t>Not bank regulated</a:t>
            </a:r>
          </a:p>
          <a:p>
            <a:pPr lvl="1"/>
            <a:r>
              <a:rPr lang="en-US" dirty="0"/>
              <a:t>Profit on margin – higher lending rates than cost of funds</a:t>
            </a:r>
          </a:p>
          <a:p>
            <a:r>
              <a:rPr lang="en-US" dirty="0"/>
              <a:t>Alternative payment providers</a:t>
            </a:r>
          </a:p>
          <a:p>
            <a:pPr lvl="1"/>
            <a:r>
              <a:rPr lang="en-US" dirty="0"/>
              <a:t>E.g. PayPal, Apple Pay</a:t>
            </a:r>
          </a:p>
          <a:p>
            <a:pPr lvl="1"/>
            <a:r>
              <a:rPr lang="en-US" dirty="0"/>
              <a:t>Internet technology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2017 Owens Consulting of Ocean City, LLC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011A82-09F8-42C2-AFB4-A5E26467AD61}" type="slidenum">
              <a:rPr lang="en-US" smtClean="0"/>
              <a:pPr>
                <a:defRPr/>
              </a:pPr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716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r>
              <a:rPr lang="en-US" sz="4800" dirty="0"/>
              <a:t>Retail Interest Rates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894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Savings vehicles</a:t>
            </a:r>
          </a:p>
          <a:p>
            <a:r>
              <a:rPr lang="en-US" dirty="0"/>
              <a:t>Savings accounts</a:t>
            </a:r>
          </a:p>
          <a:p>
            <a:pPr lvl="1"/>
            <a:r>
              <a:rPr lang="en-US" dirty="0"/>
              <a:t>Earn interest, variable rate</a:t>
            </a:r>
          </a:p>
          <a:p>
            <a:pPr lvl="1"/>
            <a:r>
              <a:rPr lang="en-US" dirty="0"/>
              <a:t>Deposit/withdrawal at any time</a:t>
            </a:r>
          </a:p>
          <a:p>
            <a:r>
              <a:rPr lang="en-US" dirty="0"/>
              <a:t>Certificates of Deposit (CD)</a:t>
            </a:r>
          </a:p>
          <a:p>
            <a:pPr lvl="1"/>
            <a:r>
              <a:rPr lang="en-US" dirty="0"/>
              <a:t>Fixed rate, specified term</a:t>
            </a:r>
          </a:p>
          <a:p>
            <a:pPr lvl="1"/>
            <a:r>
              <a:rPr lang="en-US" dirty="0"/>
              <a:t>Single deposit, penalty for early withdrawal</a:t>
            </a:r>
          </a:p>
          <a:p>
            <a:pPr lvl="1"/>
            <a:r>
              <a:rPr lang="en-US" dirty="0"/>
              <a:t>Rate may vary on size of deposit</a:t>
            </a:r>
          </a:p>
          <a:p>
            <a:pPr lvl="2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2017 Owens Consulting of Ocean City, LLC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011A82-09F8-42C2-AFB4-A5E26467AD61}" type="slidenum">
              <a:rPr lang="en-US" smtClean="0"/>
              <a:pPr>
                <a:defRPr/>
              </a:pPr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0094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r>
              <a:rPr lang="en-US" sz="4800" dirty="0"/>
              <a:t>Retail Interest Rates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894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Savings Rates</a:t>
            </a:r>
          </a:p>
          <a:p>
            <a:r>
              <a:rPr lang="en-US" dirty="0"/>
              <a:t>Expenses impact savings rates</a:t>
            </a:r>
          </a:p>
          <a:p>
            <a:pPr lvl="1"/>
            <a:r>
              <a:rPr lang="en-US" dirty="0"/>
              <a:t>Overhead higher at full-service bank compared to online bank</a:t>
            </a:r>
          </a:p>
          <a:p>
            <a:pPr lvl="1"/>
            <a:r>
              <a:rPr lang="en-US" dirty="0"/>
              <a:t>Full-service has economies of scale </a:t>
            </a:r>
          </a:p>
          <a:p>
            <a:r>
              <a:rPr lang="en-US" dirty="0"/>
              <a:t>Local business environment</a:t>
            </a:r>
          </a:p>
          <a:p>
            <a:pPr lvl="1"/>
            <a:r>
              <a:rPr lang="en-US" dirty="0"/>
              <a:t>Local supply/demand</a:t>
            </a:r>
          </a:p>
          <a:p>
            <a:pPr lvl="1"/>
            <a:r>
              <a:rPr lang="en-US" dirty="0"/>
              <a:t>High demand for loans – pay higher rates on deposits to attract sufficient funds</a:t>
            </a:r>
          </a:p>
          <a:p>
            <a:r>
              <a:rPr lang="en-US" dirty="0"/>
              <a:t>Credit rating of bank, weak credit pay higher rates or freebees</a:t>
            </a:r>
          </a:p>
          <a:p>
            <a:pPr lvl="2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2017 Owens Consulting of Ocean City, LLC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011A82-09F8-42C2-AFB4-A5E26467AD61}" type="slidenum">
              <a:rPr lang="en-US" smtClean="0"/>
              <a:pPr>
                <a:defRPr/>
              </a:pPr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677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r>
              <a:rPr lang="en-US" sz="4800" dirty="0"/>
              <a:t>Retail Interest Rates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894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Lending Products</a:t>
            </a:r>
          </a:p>
          <a:p>
            <a:r>
              <a:rPr lang="en-US" dirty="0"/>
              <a:t>Secured loans</a:t>
            </a:r>
          </a:p>
          <a:p>
            <a:pPr lvl="1"/>
            <a:r>
              <a:rPr lang="en-US" dirty="0"/>
              <a:t>Secured by collateral in case of default</a:t>
            </a:r>
          </a:p>
          <a:p>
            <a:pPr lvl="2"/>
            <a:r>
              <a:rPr lang="en-US" dirty="0"/>
              <a:t>E.g. home mortgage, car</a:t>
            </a:r>
          </a:p>
          <a:p>
            <a:pPr lvl="1"/>
            <a:r>
              <a:rPr lang="en-US" dirty="0"/>
              <a:t>Consider borrowers credit rating</a:t>
            </a:r>
          </a:p>
          <a:p>
            <a:pPr lvl="2"/>
            <a:r>
              <a:rPr lang="en-US" dirty="0"/>
              <a:t>Repay history, assets, income, stability of income</a:t>
            </a:r>
          </a:p>
          <a:p>
            <a:r>
              <a:rPr lang="en-US" dirty="0"/>
              <a:t>Bank’s Prime Rate</a:t>
            </a:r>
          </a:p>
          <a:p>
            <a:pPr lvl="1"/>
            <a:r>
              <a:rPr lang="en-US" dirty="0"/>
              <a:t>Rate charged to most creditworthy customers</a:t>
            </a:r>
          </a:p>
          <a:p>
            <a:pPr lvl="1"/>
            <a:r>
              <a:rPr lang="en-US" dirty="0"/>
              <a:t>Benchmark for rates for other customers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2017 Owens Consulting of Ocean City, LLC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011A82-09F8-42C2-AFB4-A5E26467AD61}" type="slidenum">
              <a:rPr lang="en-US" smtClean="0"/>
              <a:pPr>
                <a:defRPr/>
              </a:pPr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528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r>
              <a:rPr lang="en-US" sz="4800" dirty="0"/>
              <a:t>Retail Interest Rates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894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Lending Products</a:t>
            </a:r>
          </a:p>
          <a:p>
            <a:r>
              <a:rPr lang="en-US" dirty="0"/>
              <a:t>Unsecured loans</a:t>
            </a:r>
          </a:p>
          <a:p>
            <a:pPr lvl="1"/>
            <a:r>
              <a:rPr lang="en-US" dirty="0"/>
              <a:t>No collateral</a:t>
            </a:r>
          </a:p>
          <a:p>
            <a:pPr lvl="1"/>
            <a:r>
              <a:rPr lang="en-US" dirty="0"/>
              <a:t>Credit cards</a:t>
            </a:r>
          </a:p>
          <a:p>
            <a:pPr lvl="2"/>
            <a:r>
              <a:rPr lang="en-US" dirty="0"/>
              <a:t>Rates to comply with government regulations</a:t>
            </a:r>
          </a:p>
          <a:p>
            <a:pPr lvl="2"/>
            <a:r>
              <a:rPr lang="en-US" dirty="0"/>
              <a:t>Different cards offered to different customer segments</a:t>
            </a:r>
          </a:p>
          <a:p>
            <a:pPr lvl="1"/>
            <a:r>
              <a:rPr lang="en-US" dirty="0"/>
              <a:t>Considers borrowers credit rating</a:t>
            </a:r>
          </a:p>
          <a:p>
            <a:pPr lvl="1"/>
            <a:r>
              <a:rPr lang="en-US" dirty="0"/>
              <a:t>Charge higher rates than secured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2017 Owens Consulting of Ocean City, LLC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011A82-09F8-42C2-AFB4-A5E26467AD61}" type="slidenum">
              <a:rPr lang="en-US" smtClean="0"/>
              <a:pPr>
                <a:defRPr/>
              </a:pPr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465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r>
              <a:rPr lang="en-US" dirty="0"/>
              <a:t>Determinants of Interest Rates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89438"/>
          </a:xfrm>
        </p:spPr>
        <p:txBody>
          <a:bodyPr/>
          <a:lstStyle/>
          <a:p>
            <a:r>
              <a:rPr lang="en-US" dirty="0"/>
              <a:t>Quotation Bases for Interest Rates</a:t>
            </a:r>
          </a:p>
          <a:p>
            <a:pPr lvl="1"/>
            <a:r>
              <a:rPr lang="en-US" dirty="0"/>
              <a:t>Effective, Nominal, Continuous</a:t>
            </a:r>
          </a:p>
          <a:p>
            <a:pPr lvl="1"/>
            <a:r>
              <a:rPr lang="en-US" dirty="0"/>
              <a:t>Nominal needs conversion to periodic effective</a:t>
            </a:r>
          </a:p>
          <a:p>
            <a:r>
              <a:rPr lang="en-US" dirty="0"/>
              <a:t>To compare rates, they need same basis</a:t>
            </a:r>
          </a:p>
          <a:p>
            <a:r>
              <a:rPr lang="en-US" dirty="0"/>
              <a:t>Notation for continuous</a:t>
            </a:r>
          </a:p>
          <a:p>
            <a:pPr lvl="1"/>
            <a:r>
              <a:rPr lang="en-US" dirty="0"/>
              <a:t>Study note and Mod 8 in manual use “r” rather than </a:t>
            </a:r>
            <a:r>
              <a:rPr lang="el-GR" dirty="0"/>
              <a:t>δ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2017 Owens Consulting of Ocean City, LLC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011A82-09F8-42C2-AFB4-A5E26467AD6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481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r>
              <a:rPr lang="en-US" sz="4800" dirty="0"/>
              <a:t>Retail Interest Rates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894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Lending Products</a:t>
            </a:r>
          </a:p>
          <a:p>
            <a:r>
              <a:rPr lang="en-US" dirty="0"/>
              <a:t>Guaranteed loans</a:t>
            </a:r>
          </a:p>
          <a:p>
            <a:pPr lvl="1"/>
            <a:r>
              <a:rPr lang="en-US" dirty="0"/>
              <a:t>Payment guaranteed by third party</a:t>
            </a:r>
          </a:p>
          <a:p>
            <a:pPr lvl="2"/>
            <a:r>
              <a:rPr lang="en-US" dirty="0"/>
              <a:t>Some student loans</a:t>
            </a:r>
          </a:p>
          <a:p>
            <a:pPr lvl="2"/>
            <a:r>
              <a:rPr lang="en-US" dirty="0"/>
              <a:t>Mortgage loans – Fannie, Freddie, FHA</a:t>
            </a:r>
          </a:p>
          <a:p>
            <a:pPr lvl="1"/>
            <a:r>
              <a:rPr lang="en-US" dirty="0"/>
              <a:t>Lower interest rate than a non-guaranteed loan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2017 Owens Consulting of Ocean City, LLC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011A82-09F8-42C2-AFB4-A5E26467AD61}" type="slidenum">
              <a:rPr lang="en-US" smtClean="0"/>
              <a:pPr>
                <a:defRPr/>
              </a:pPr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20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r>
              <a:rPr lang="en-US" dirty="0"/>
              <a:t>Credits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65638"/>
          </a:xfrm>
        </p:spPr>
        <p:txBody>
          <a:bodyPr/>
          <a:lstStyle/>
          <a:p>
            <a:r>
              <a:rPr lang="en-US" sz="2400" dirty="0"/>
              <a:t>© 2017, Determinants of </a:t>
            </a:r>
            <a:r>
              <a:rPr lang="en-US" sz="2400"/>
              <a:t>Interest Rates, </a:t>
            </a:r>
            <a:r>
              <a:rPr lang="en-US" sz="2400" dirty="0"/>
              <a:t>Michael Bean, Society of Actuaries, All Rights Reserved. Used under Fair Use.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2017 Owens Consulting of Ocean City, LLC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011A82-09F8-42C2-AFB4-A5E26467AD61}" type="slidenum">
              <a:rPr lang="en-US" smtClean="0"/>
              <a:pPr>
                <a:defRPr/>
              </a:pPr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8346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44157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Exam FM Module 8:</a:t>
            </a:r>
            <a:br>
              <a:rPr lang="en-US" dirty="0"/>
            </a:br>
            <a:r>
              <a:rPr lang="en-US"/>
              <a:t>Section 8.4a </a:t>
            </a:r>
            <a:r>
              <a:rPr lang="en-US" dirty="0"/>
              <a:t>Bonds</a:t>
            </a: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1371600" y="4724400"/>
            <a:ext cx="6400800" cy="914400"/>
          </a:xfrm>
        </p:spPr>
        <p:txBody>
          <a:bodyPr/>
          <a:lstStyle/>
          <a:p>
            <a:pPr marR="0" eaLnBrk="1" hangingPunct="1">
              <a:lnSpc>
                <a:spcPct val="60000"/>
              </a:lnSpc>
              <a:buFont typeface="Arial" charset="0"/>
              <a:buNone/>
            </a:pPr>
            <a:r>
              <a:rPr lang="en-US" sz="2400" dirty="0">
                <a:solidFill>
                  <a:srgbClr val="000000"/>
                </a:solidFill>
              </a:rPr>
              <a:t>Instructor: Mr. Richard Owens, FSA, CFA </a:t>
            </a:r>
          </a:p>
          <a:p>
            <a:pPr marR="0" eaLnBrk="1" hangingPunct="1">
              <a:lnSpc>
                <a:spcPct val="60000"/>
              </a:lnSpc>
              <a:buFont typeface="Arial" charset="0"/>
              <a:buNone/>
            </a:pPr>
            <a:r>
              <a:rPr lang="en-US" sz="2400" dirty="0">
                <a:solidFill>
                  <a:srgbClr val="000000"/>
                </a:solidFill>
              </a:rPr>
              <a:t>Instructor, Ball State University</a:t>
            </a:r>
          </a:p>
          <a:p>
            <a:pPr marR="0" eaLnBrk="1" hangingPunct="1">
              <a:lnSpc>
                <a:spcPct val="60000"/>
              </a:lnSpc>
              <a:buFont typeface="Arial" charset="0"/>
              <a:buNone/>
            </a:pPr>
            <a:r>
              <a:rPr lang="en-US" sz="2400" dirty="0">
                <a:solidFill>
                  <a:srgbClr val="000000"/>
                </a:solidFill>
              </a:rPr>
              <a:t>VP &amp; Senior Actuary, MetLife (Retired)</a:t>
            </a:r>
          </a:p>
        </p:txBody>
      </p:sp>
    </p:spTree>
    <p:extLst>
      <p:ext uri="{BB962C8B-B14F-4D97-AF65-F5344CB8AC3E}">
        <p14:creationId xmlns:p14="http://schemas.microsoft.com/office/powerpoint/2010/main" val="244101240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r>
              <a:rPr lang="en-US" sz="4800" dirty="0"/>
              <a:t>Bonds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89438"/>
          </a:xfrm>
        </p:spPr>
        <p:txBody>
          <a:bodyPr/>
          <a:lstStyle/>
          <a:p>
            <a:r>
              <a:rPr lang="en-US" dirty="0"/>
              <a:t>Issued in public markets</a:t>
            </a:r>
          </a:p>
          <a:p>
            <a:r>
              <a:rPr lang="en-US" dirty="0"/>
              <a:t>Bond characteristics</a:t>
            </a:r>
          </a:p>
          <a:p>
            <a:pPr lvl="1"/>
            <a:r>
              <a:rPr lang="en-US" dirty="0"/>
              <a:t>Stated term</a:t>
            </a:r>
          </a:p>
          <a:p>
            <a:pPr lvl="1"/>
            <a:r>
              <a:rPr lang="en-US" dirty="0"/>
              <a:t>Interest rate/Coupon rate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2017 Owens Consulting of Ocean City, LLC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011A82-09F8-42C2-AFB4-A5E26467AD61}" type="slidenum">
              <a:rPr lang="en-US" smtClean="0"/>
              <a:pPr>
                <a:defRPr/>
              </a:pPr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328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r>
              <a:rPr lang="en-US" sz="4800" dirty="0"/>
              <a:t>Bonds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89438"/>
          </a:xfrm>
        </p:spPr>
        <p:txBody>
          <a:bodyPr/>
          <a:lstStyle/>
          <a:p>
            <a:r>
              <a:rPr lang="en-US" dirty="0"/>
              <a:t>Factors impacting interest rate</a:t>
            </a:r>
          </a:p>
          <a:p>
            <a:pPr lvl="1"/>
            <a:r>
              <a:rPr lang="en-US" dirty="0"/>
              <a:t>Market rates</a:t>
            </a:r>
          </a:p>
          <a:p>
            <a:pPr lvl="1"/>
            <a:r>
              <a:rPr lang="en-US" dirty="0"/>
              <a:t>Credit risk</a:t>
            </a:r>
          </a:p>
          <a:p>
            <a:pPr lvl="1"/>
            <a:r>
              <a:rPr lang="en-US" dirty="0"/>
              <a:t>Liquidity</a:t>
            </a:r>
          </a:p>
          <a:p>
            <a:pPr lvl="1"/>
            <a:r>
              <a:rPr lang="en-US" dirty="0"/>
              <a:t>Currency</a:t>
            </a:r>
          </a:p>
          <a:p>
            <a:pPr lvl="1"/>
            <a:r>
              <a:rPr lang="en-US" dirty="0"/>
              <a:t>Expected inflation</a:t>
            </a:r>
          </a:p>
          <a:p>
            <a:pPr lvl="1"/>
            <a:r>
              <a:rPr lang="en-US" dirty="0"/>
              <a:t>Tax treatment</a:t>
            </a:r>
          </a:p>
          <a:p>
            <a:pPr lvl="1"/>
            <a:r>
              <a:rPr lang="en-US" dirty="0"/>
              <a:t>Seniority – place in capital structure – collateral</a:t>
            </a:r>
          </a:p>
          <a:p>
            <a:pPr lvl="1"/>
            <a:r>
              <a:rPr lang="en-US" dirty="0"/>
              <a:t>“Aging”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2017 Owens Consulting of Ocean City, LLC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011A82-09F8-42C2-AFB4-A5E26467AD61}" type="slidenum">
              <a:rPr lang="en-US" smtClean="0"/>
              <a:pPr>
                <a:defRPr/>
              </a:pPr>
              <a:t>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2232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r>
              <a:rPr lang="en-US" sz="4800" dirty="0"/>
              <a:t>Bonds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89438"/>
          </a:xfrm>
        </p:spPr>
        <p:txBody>
          <a:bodyPr/>
          <a:lstStyle/>
          <a:p>
            <a:r>
              <a:rPr lang="en-US" dirty="0"/>
              <a:t>Zero coupon bond rates – spot rates</a:t>
            </a:r>
          </a:p>
          <a:p>
            <a:r>
              <a:rPr lang="en-US" dirty="0"/>
              <a:t>Stripping coupon US Treasuries to create zeros</a:t>
            </a:r>
          </a:p>
          <a:p>
            <a:r>
              <a:rPr lang="en-US" dirty="0"/>
              <a:t>Zero coupon yield curve</a:t>
            </a:r>
          </a:p>
          <a:p>
            <a:r>
              <a:rPr lang="en-US" dirty="0"/>
              <a:t>Par bond yield curve for coupon bonds</a:t>
            </a:r>
          </a:p>
          <a:p>
            <a:pPr lvl="1"/>
            <a:r>
              <a:rPr lang="en-US" dirty="0"/>
              <a:t>Price = par</a:t>
            </a:r>
          </a:p>
          <a:p>
            <a:r>
              <a:rPr lang="en-US" dirty="0"/>
              <a:t>Examples: Term Structure lesson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2017 Owens Consulting of Ocean City, LLC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011A82-09F8-42C2-AFB4-A5E26467AD61}" type="slidenum">
              <a:rPr lang="en-US" smtClean="0"/>
              <a:pPr>
                <a:defRPr/>
              </a:pPr>
              <a:t>55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861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r>
              <a:rPr lang="en-US" sz="4800" dirty="0"/>
              <a:t>Bonds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894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US Treasury Securities</a:t>
            </a:r>
          </a:p>
          <a:p>
            <a:r>
              <a:rPr lang="en-US" dirty="0"/>
              <a:t>T-Bills</a:t>
            </a:r>
          </a:p>
          <a:p>
            <a:pPr lvl="1"/>
            <a:r>
              <a:rPr lang="en-US" dirty="0"/>
              <a:t>52 weeks or less maturity</a:t>
            </a:r>
          </a:p>
          <a:p>
            <a:pPr lvl="1"/>
            <a:r>
              <a:rPr lang="en-US" dirty="0"/>
              <a:t>Zero coupon, discount</a:t>
            </a:r>
          </a:p>
          <a:p>
            <a:r>
              <a:rPr lang="en-US" dirty="0"/>
              <a:t>T-Notes</a:t>
            </a:r>
          </a:p>
          <a:p>
            <a:pPr lvl="1"/>
            <a:r>
              <a:rPr lang="en-US" dirty="0"/>
              <a:t>Term 2 to 10 years</a:t>
            </a:r>
          </a:p>
          <a:p>
            <a:pPr lvl="1"/>
            <a:r>
              <a:rPr lang="en-US" dirty="0"/>
              <a:t>Semi-annual coupons</a:t>
            </a:r>
          </a:p>
          <a:p>
            <a:r>
              <a:rPr lang="en-US" dirty="0"/>
              <a:t>T-Bonds</a:t>
            </a:r>
          </a:p>
          <a:p>
            <a:pPr lvl="1"/>
            <a:r>
              <a:rPr lang="en-US" dirty="0"/>
              <a:t>Term greater than 10 years</a:t>
            </a:r>
          </a:p>
          <a:p>
            <a:pPr lvl="1"/>
            <a:r>
              <a:rPr lang="en-US" dirty="0"/>
              <a:t>Semi-annual coupons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2017 Owens Consulting of Ocean City, LLC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011A82-09F8-42C2-AFB4-A5E26467AD61}" type="slidenum">
              <a:rPr lang="en-US" smtClean="0"/>
              <a:pPr>
                <a:defRPr/>
              </a:pPr>
              <a:t>56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653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r>
              <a:rPr lang="en-US" sz="4800" dirty="0"/>
              <a:t>Bonds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894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US Treasury Securities</a:t>
            </a:r>
          </a:p>
          <a:p>
            <a:r>
              <a:rPr lang="en-US" dirty="0"/>
              <a:t>Nominal return bond</a:t>
            </a:r>
          </a:p>
          <a:p>
            <a:pPr lvl="1"/>
            <a:r>
              <a:rPr lang="en-US" dirty="0"/>
              <a:t>Without inflation protection</a:t>
            </a:r>
          </a:p>
          <a:p>
            <a:r>
              <a:rPr lang="en-US" dirty="0"/>
              <a:t>Real return bonds</a:t>
            </a:r>
          </a:p>
          <a:p>
            <a:pPr lvl="1"/>
            <a:r>
              <a:rPr lang="en-US" dirty="0"/>
              <a:t>Inflation protection</a:t>
            </a:r>
          </a:p>
          <a:p>
            <a:pPr lvl="1"/>
            <a:r>
              <a:rPr lang="en-US" dirty="0"/>
              <a:t>TIPS</a:t>
            </a:r>
          </a:p>
          <a:p>
            <a:pPr lvl="1"/>
            <a:r>
              <a:rPr lang="en-US" dirty="0"/>
              <a:t>Use to hedge liabilities subject to inflation</a:t>
            </a:r>
          </a:p>
          <a:p>
            <a:pPr lvl="1"/>
            <a:r>
              <a:rPr lang="en-US" dirty="0"/>
              <a:t>Government accepts risk as revenue increases with inflation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2017 Owens Consulting of Ocean City, LLC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011A82-09F8-42C2-AFB4-A5E26467AD61}" type="slidenum">
              <a:rPr lang="en-US" smtClean="0"/>
              <a:pPr>
                <a:defRPr/>
              </a:pPr>
              <a:t>57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13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r>
              <a:rPr lang="en-US" sz="4800" dirty="0"/>
              <a:t>Bonds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894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US Treasury Securities</a:t>
            </a:r>
          </a:p>
          <a:p>
            <a:r>
              <a:rPr lang="en-US" dirty="0"/>
              <a:t>Publish yields</a:t>
            </a:r>
          </a:p>
          <a:p>
            <a:pPr lvl="1"/>
            <a:r>
              <a:rPr lang="en-US" dirty="0"/>
              <a:t>Constant Maturity Treasury</a:t>
            </a:r>
          </a:p>
          <a:p>
            <a:pPr lvl="2"/>
            <a:r>
              <a:rPr lang="en-US" dirty="0"/>
              <a:t>Example: 2-year CMT yield based on different bonds over time</a:t>
            </a:r>
          </a:p>
          <a:p>
            <a:pPr lvl="1"/>
            <a:r>
              <a:rPr lang="en-US" dirty="0"/>
              <a:t> Closing prices of actively traded issues, trading close to par</a:t>
            </a:r>
          </a:p>
          <a:p>
            <a:r>
              <a:rPr lang="en-US" dirty="0"/>
              <a:t>Frequent auctions to sell new issues</a:t>
            </a:r>
          </a:p>
          <a:p>
            <a:pPr lvl="1"/>
            <a:r>
              <a:rPr lang="en-US" dirty="0"/>
              <a:t>“On-the-run” bond – actively traded recent issues</a:t>
            </a:r>
          </a:p>
          <a:p>
            <a:pPr lvl="2"/>
            <a:r>
              <a:rPr lang="en-US" dirty="0"/>
              <a:t>More liquid, higher prices</a:t>
            </a:r>
          </a:p>
          <a:p>
            <a:pPr lvl="1"/>
            <a:r>
              <a:rPr lang="en-US" dirty="0"/>
              <a:t>“Off-the-run” – older bonds, less actively traded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2017 Owens Consulting of Ocean City, LLC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011A82-09F8-42C2-AFB4-A5E26467AD61}" type="slidenum">
              <a:rPr lang="en-US" smtClean="0"/>
              <a:pPr>
                <a:defRPr/>
              </a:pPr>
              <a:t>58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154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r>
              <a:rPr lang="en-US" sz="4800" dirty="0"/>
              <a:t>Bonds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894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US Treasury Securities</a:t>
            </a:r>
          </a:p>
          <a:p>
            <a:r>
              <a:rPr lang="en-US" dirty="0"/>
              <a:t>Historical yields on Federal Reserve website</a:t>
            </a:r>
          </a:p>
          <a:p>
            <a:pPr lvl="1"/>
            <a:r>
              <a:rPr lang="en-US" dirty="0"/>
              <a:t>1955 to 2015 – long term trends in the rates</a:t>
            </a:r>
          </a:p>
          <a:p>
            <a:pPr lvl="2"/>
            <a:r>
              <a:rPr lang="en-US" dirty="0"/>
              <a:t>Low 1955, to high early 1980s, to lower lows 2015</a:t>
            </a:r>
          </a:p>
          <a:p>
            <a:pPr lvl="2"/>
            <a:r>
              <a:rPr lang="en-US" dirty="0"/>
              <a:t>Short term cycles within long trends</a:t>
            </a:r>
          </a:p>
          <a:p>
            <a:pPr lvl="2"/>
            <a:r>
              <a:rPr lang="en-US" dirty="0"/>
              <a:t>Short rates more volatile than long rates</a:t>
            </a:r>
          </a:p>
          <a:p>
            <a:r>
              <a:rPr lang="en-US" dirty="0"/>
              <a:t>Business cycle</a:t>
            </a:r>
          </a:p>
          <a:p>
            <a:pPr lvl="1"/>
            <a:r>
              <a:rPr lang="en-US" dirty="0"/>
              <a:t>Primarily normal upward sloping yield curve </a:t>
            </a:r>
          </a:p>
          <a:p>
            <a:pPr lvl="1"/>
            <a:r>
              <a:rPr lang="en-US" dirty="0"/>
              <a:t>Inversions at peaks in upward fluctuations in rates</a:t>
            </a:r>
          </a:p>
          <a:p>
            <a:pPr lvl="1"/>
            <a:r>
              <a:rPr lang="en-US" dirty="0"/>
              <a:t>Recessions reduce demand reducing rates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2017 Owens Consulting of Ocean City, LLC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011A82-09F8-42C2-AFB4-A5E26467AD61}" type="slidenum">
              <a:rPr lang="en-US" smtClean="0"/>
              <a:pPr>
                <a:defRPr/>
              </a:pPr>
              <a:t>59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484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r>
              <a:rPr lang="en-US" dirty="0"/>
              <a:t>Determinants of Interest Rates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89438"/>
          </a:xfrm>
        </p:spPr>
        <p:txBody>
          <a:bodyPr/>
          <a:lstStyle/>
          <a:p>
            <a:r>
              <a:rPr lang="en-US" dirty="0"/>
              <a:t>Advantages of Continuous Compounding</a:t>
            </a:r>
          </a:p>
          <a:p>
            <a:pPr lvl="1"/>
            <a:r>
              <a:rPr lang="en-US" dirty="0"/>
              <a:t>Can be Added and Averaged for simpler calculations</a:t>
            </a:r>
          </a:p>
          <a:p>
            <a:r>
              <a:rPr lang="en-US" dirty="0"/>
              <a:t>Examples</a:t>
            </a:r>
          </a:p>
          <a:p>
            <a:pPr lvl="1"/>
            <a:r>
              <a:rPr lang="en-US" dirty="0" err="1"/>
              <a:t>r</a:t>
            </a:r>
            <a:r>
              <a:rPr lang="en-US" baseline="-25000" dirty="0" err="1"/>
              <a:t>i</a:t>
            </a:r>
            <a:r>
              <a:rPr lang="en-US" dirty="0"/>
              <a:t> continuous compound rate for period </a:t>
            </a:r>
            <a:r>
              <a:rPr lang="en-US" dirty="0" err="1"/>
              <a:t>i</a:t>
            </a:r>
            <a:endParaRPr lang="en-US" dirty="0"/>
          </a:p>
          <a:p>
            <a:pPr lvl="1"/>
            <a:r>
              <a:rPr lang="en-US" dirty="0"/>
              <a:t>i</a:t>
            </a:r>
            <a:r>
              <a:rPr lang="en-US" baseline="-25000" dirty="0"/>
              <a:t>i</a:t>
            </a:r>
            <a:r>
              <a:rPr lang="en-US" dirty="0"/>
              <a:t> annual effective rate for period </a:t>
            </a:r>
            <a:r>
              <a:rPr lang="en-US" dirty="0" err="1"/>
              <a:t>i</a:t>
            </a:r>
            <a:endParaRPr lang="en-US" dirty="0"/>
          </a:p>
          <a:p>
            <a:r>
              <a:rPr lang="en-US" dirty="0"/>
              <a:t>Accumulated Value</a:t>
            </a:r>
          </a:p>
          <a:p>
            <a:pPr lvl="1"/>
            <a:r>
              <a:rPr lang="en-US" dirty="0"/>
              <a:t>a(n) = </a:t>
            </a:r>
            <a:r>
              <a:rPr lang="en-US" dirty="0" err="1"/>
              <a:t>exp</a:t>
            </a:r>
            <a:r>
              <a:rPr lang="en-US" dirty="0"/>
              <a:t>(r</a:t>
            </a:r>
            <a:r>
              <a:rPr lang="en-US" baseline="-25000" dirty="0"/>
              <a:t>1</a:t>
            </a:r>
            <a:r>
              <a:rPr lang="en-US" dirty="0"/>
              <a:t> + r</a:t>
            </a:r>
            <a:r>
              <a:rPr lang="en-US" baseline="-25000" dirty="0"/>
              <a:t>2</a:t>
            </a:r>
            <a:r>
              <a:rPr lang="en-US" dirty="0"/>
              <a:t> + … +</a:t>
            </a:r>
            <a:r>
              <a:rPr lang="en-US" dirty="0" err="1"/>
              <a:t>r</a:t>
            </a:r>
            <a:r>
              <a:rPr lang="en-US" baseline="-25000" dirty="0" err="1"/>
              <a:t>n</a:t>
            </a:r>
            <a:r>
              <a:rPr lang="en-US" dirty="0"/>
              <a:t>)</a:t>
            </a:r>
          </a:p>
          <a:p>
            <a:r>
              <a:rPr lang="en-US" dirty="0"/>
              <a:t>Average Rate of Return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2017 Owens Consulting of Ocean City, LLC</a:t>
            </a:r>
            <a:endParaRPr lang="en-US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7644373"/>
              </p:ext>
            </p:extLst>
          </p:nvPr>
        </p:nvGraphicFramePr>
        <p:xfrm>
          <a:off x="4927600" y="26670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Equation" r:id="rId4" imgW="914400" imgH="198720" progId="Equation.DSMT4">
                  <p:embed/>
                </p:oleObj>
              </mc:Choice>
              <mc:Fallback>
                <p:oleObj name="Equation" r:id="rId4" imgW="914400" imgH="19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927600" y="26670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5"/>
          <p:cNvPicPr/>
          <p:nvPr/>
        </p:nvPicPr>
        <p:blipFill rotWithShape="1">
          <a:blip r:embed="rId6"/>
          <a:srcRect l="28718" t="51510" r="32179" b="39145"/>
          <a:stretch/>
        </p:blipFill>
        <p:spPr bwMode="auto">
          <a:xfrm>
            <a:off x="838200" y="5342414"/>
            <a:ext cx="6178550" cy="83058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011A82-09F8-42C2-AFB4-A5E26467AD6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961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r>
              <a:rPr lang="en-US" dirty="0"/>
              <a:t>Credits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65638"/>
          </a:xfrm>
        </p:spPr>
        <p:txBody>
          <a:bodyPr/>
          <a:lstStyle/>
          <a:p>
            <a:r>
              <a:rPr lang="en-US" sz="2400" dirty="0"/>
              <a:t>© 2017, Determinants of </a:t>
            </a:r>
            <a:r>
              <a:rPr lang="en-US" sz="2400"/>
              <a:t>Interest Rates, </a:t>
            </a:r>
            <a:r>
              <a:rPr lang="en-US" sz="2400" dirty="0"/>
              <a:t>Michael Bean, Society of Actuaries, All Rights Reserved. Used under Fair Use.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2017 Owens Consulting of Ocean City, LLC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011A82-09F8-42C2-AFB4-A5E26467AD61}" type="slidenum">
              <a:rPr lang="en-US" smtClean="0"/>
              <a:pPr>
                <a:defRPr/>
              </a:pPr>
              <a:t>60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538225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44157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Exam FM Module 8:</a:t>
            </a:r>
            <a:br>
              <a:rPr lang="en-US" dirty="0"/>
            </a:br>
            <a:r>
              <a:rPr lang="en-US" dirty="0"/>
              <a:t>Section 8.4b Bonds</a:t>
            </a: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1371600" y="4724400"/>
            <a:ext cx="6400800" cy="914400"/>
          </a:xfrm>
        </p:spPr>
        <p:txBody>
          <a:bodyPr/>
          <a:lstStyle/>
          <a:p>
            <a:pPr marR="0" eaLnBrk="1" hangingPunct="1">
              <a:lnSpc>
                <a:spcPct val="60000"/>
              </a:lnSpc>
              <a:buFont typeface="Arial" charset="0"/>
              <a:buNone/>
            </a:pPr>
            <a:r>
              <a:rPr lang="en-US" sz="2400" dirty="0">
                <a:solidFill>
                  <a:srgbClr val="000000"/>
                </a:solidFill>
              </a:rPr>
              <a:t>Instructor: Mr. Richard Owens, FSA, CFA </a:t>
            </a:r>
          </a:p>
          <a:p>
            <a:pPr marR="0" eaLnBrk="1" hangingPunct="1">
              <a:lnSpc>
                <a:spcPct val="60000"/>
              </a:lnSpc>
              <a:buFont typeface="Arial" charset="0"/>
              <a:buNone/>
            </a:pPr>
            <a:r>
              <a:rPr lang="en-US" sz="2400" dirty="0">
                <a:solidFill>
                  <a:srgbClr val="000000"/>
                </a:solidFill>
              </a:rPr>
              <a:t>Instructor, Ball State University</a:t>
            </a:r>
          </a:p>
          <a:p>
            <a:pPr marR="0" eaLnBrk="1" hangingPunct="1">
              <a:lnSpc>
                <a:spcPct val="60000"/>
              </a:lnSpc>
              <a:buFont typeface="Arial" charset="0"/>
              <a:buNone/>
            </a:pPr>
            <a:r>
              <a:rPr lang="en-US" sz="2400" dirty="0">
                <a:solidFill>
                  <a:srgbClr val="000000"/>
                </a:solidFill>
              </a:rPr>
              <a:t>VP &amp; Senior Actuary, MetLife (Retired)</a:t>
            </a:r>
          </a:p>
        </p:txBody>
      </p:sp>
    </p:spTree>
    <p:extLst>
      <p:ext uri="{BB962C8B-B14F-4D97-AF65-F5344CB8AC3E}">
        <p14:creationId xmlns:p14="http://schemas.microsoft.com/office/powerpoint/2010/main" val="237401937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r>
              <a:rPr lang="en-US" sz="4800" dirty="0"/>
              <a:t>Bonds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894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Municipal Bonds</a:t>
            </a:r>
          </a:p>
          <a:p>
            <a:r>
              <a:rPr lang="en-US" dirty="0"/>
              <a:t>State and local government bonds</a:t>
            </a:r>
          </a:p>
          <a:p>
            <a:pPr lvl="1"/>
            <a:r>
              <a:rPr lang="en-US" dirty="0"/>
              <a:t>Fund construction, maintenance of infrastructure or buildings</a:t>
            </a:r>
          </a:p>
          <a:p>
            <a:pPr lvl="1"/>
            <a:r>
              <a:rPr lang="en-US" dirty="0"/>
              <a:t>Revenue bonds – repaid by revenue from specific project</a:t>
            </a:r>
          </a:p>
          <a:p>
            <a:pPr lvl="1"/>
            <a:r>
              <a:rPr lang="en-US" dirty="0"/>
              <a:t>General obligation bonds – repaid by issuer’s taxing authority</a:t>
            </a:r>
          </a:p>
          <a:p>
            <a:r>
              <a:rPr lang="en-US" dirty="0"/>
              <a:t>Have default risk</a:t>
            </a:r>
          </a:p>
          <a:p>
            <a:r>
              <a:rPr lang="en-US" dirty="0"/>
              <a:t>Generally have income tax exemption</a:t>
            </a:r>
          </a:p>
          <a:p>
            <a:pPr lvl="1"/>
            <a:r>
              <a:rPr lang="en-US" dirty="0"/>
              <a:t>Lower yields than treasuries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2017 Owens Consulting of Ocean City, LLC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011A82-09F8-42C2-AFB4-A5E26467AD61}" type="slidenum">
              <a:rPr lang="en-US" smtClean="0"/>
              <a:pPr>
                <a:defRPr/>
              </a:pPr>
              <a:t>62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163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r>
              <a:rPr lang="en-US" sz="4800" dirty="0"/>
              <a:t>Bonds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894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Government of Canada Bonds</a:t>
            </a:r>
          </a:p>
          <a:p>
            <a:r>
              <a:rPr lang="en-US" dirty="0"/>
              <a:t>Characteristics</a:t>
            </a:r>
          </a:p>
          <a:p>
            <a:pPr lvl="1"/>
            <a:r>
              <a:rPr lang="en-US" dirty="0"/>
              <a:t>Term 91 days to 30 years</a:t>
            </a:r>
          </a:p>
          <a:p>
            <a:pPr lvl="1"/>
            <a:r>
              <a:rPr lang="en-US" dirty="0"/>
              <a:t>Both Canadian $ and US$</a:t>
            </a:r>
          </a:p>
          <a:p>
            <a:pPr lvl="1"/>
            <a:r>
              <a:rPr lang="en-US" dirty="0"/>
              <a:t>No historical defaults</a:t>
            </a:r>
          </a:p>
          <a:p>
            <a:pPr lvl="2"/>
            <a:r>
              <a:rPr lang="en-US" dirty="0"/>
              <a:t>Yields on US$ issues close to US Treasuries</a:t>
            </a:r>
          </a:p>
          <a:p>
            <a:pPr lvl="2"/>
            <a:r>
              <a:rPr lang="en-US" dirty="0"/>
              <a:t>C$ issues “risk free” for Canadian investor</a:t>
            </a:r>
          </a:p>
          <a:p>
            <a:r>
              <a:rPr lang="en-US" dirty="0"/>
              <a:t>Provincial and local government issuers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2017 Owens Consulting of Ocean City, LLC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011A82-09F8-42C2-AFB4-A5E26467AD61}" type="slidenum">
              <a:rPr lang="en-US" smtClean="0"/>
              <a:pPr>
                <a:defRPr/>
              </a:pPr>
              <a:t>63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2597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r>
              <a:rPr lang="en-US" sz="4800" dirty="0"/>
              <a:t>Bonds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894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Corporate Bonds</a:t>
            </a:r>
          </a:p>
          <a:p>
            <a:r>
              <a:rPr lang="en-US" dirty="0"/>
              <a:t>Issued to fund various projects</a:t>
            </a:r>
          </a:p>
          <a:p>
            <a:r>
              <a:rPr lang="en-US" dirty="0"/>
              <a:t>Not as liquid as Treasuries, some don’t trade</a:t>
            </a:r>
          </a:p>
          <a:p>
            <a:pPr lvl="1"/>
            <a:r>
              <a:rPr lang="en-US" dirty="0"/>
              <a:t>Liquid – ability to buy/sell bond quickly at reasonable price</a:t>
            </a:r>
          </a:p>
          <a:p>
            <a:pPr lvl="2"/>
            <a:r>
              <a:rPr lang="en-US" dirty="0"/>
              <a:t>Many buyers/sellers</a:t>
            </a:r>
          </a:p>
          <a:p>
            <a:r>
              <a:rPr lang="en-US" dirty="0"/>
              <a:t>Spread – Difference between bond yield and comparable maturity Treasury</a:t>
            </a:r>
          </a:p>
          <a:p>
            <a:pPr lvl="1"/>
            <a:r>
              <a:rPr lang="en-US" dirty="0"/>
              <a:t>Reflects credit, options, currency, liquidity</a:t>
            </a:r>
          </a:p>
          <a:p>
            <a:pPr lvl="1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2017 Owens Consulting of Ocean City, LLC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011A82-09F8-42C2-AFB4-A5E26467AD61}" type="slidenum">
              <a:rPr lang="en-US" smtClean="0"/>
              <a:pPr>
                <a:defRPr/>
              </a:pPr>
              <a:t>64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608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r>
              <a:rPr lang="en-US" sz="4800" dirty="0"/>
              <a:t>Corporate Bonds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89438"/>
          </a:xfrm>
        </p:spPr>
        <p:txBody>
          <a:bodyPr/>
          <a:lstStyle/>
          <a:p>
            <a:r>
              <a:rPr lang="en-US" dirty="0"/>
              <a:t>Investment brokers</a:t>
            </a:r>
          </a:p>
          <a:p>
            <a:pPr lvl="1"/>
            <a:r>
              <a:rPr lang="en-US" dirty="0"/>
              <a:t>Make market in bonds, hold inventory</a:t>
            </a:r>
          </a:p>
          <a:p>
            <a:pPr lvl="1"/>
            <a:r>
              <a:rPr lang="en-US" dirty="0"/>
              <a:t>Profit on spread, buy low/sell high</a:t>
            </a:r>
          </a:p>
          <a:p>
            <a:pPr lvl="1"/>
            <a:r>
              <a:rPr lang="en-US" dirty="0"/>
              <a:t>Bid price – price at which it is willing to buy (i.e. low)</a:t>
            </a:r>
          </a:p>
          <a:p>
            <a:pPr lvl="1"/>
            <a:r>
              <a:rPr lang="en-US" dirty="0"/>
              <a:t>Ask price – price at which it is willing to sell (i.e. high)</a:t>
            </a:r>
          </a:p>
          <a:p>
            <a:pPr lvl="1"/>
            <a:r>
              <a:rPr lang="en-US" dirty="0"/>
              <a:t>Bid-ask spread – difference of the two prices</a:t>
            </a:r>
          </a:p>
          <a:p>
            <a:pPr lvl="2"/>
            <a:r>
              <a:rPr lang="en-US" dirty="0"/>
              <a:t>More liquid the bond, the lower the bid-ask spread</a:t>
            </a:r>
          </a:p>
          <a:p>
            <a:pPr lvl="1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2017 Owens Consulting of Ocean City, LLC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011A82-09F8-42C2-AFB4-A5E26467AD61}" type="slidenum">
              <a:rPr lang="en-US" smtClean="0"/>
              <a:pPr>
                <a:defRPr/>
              </a:pPr>
              <a:t>65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363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r>
              <a:rPr lang="en-US" sz="4800" dirty="0"/>
              <a:t>Corporate Bonds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89438"/>
          </a:xfrm>
        </p:spPr>
        <p:txBody>
          <a:bodyPr/>
          <a:lstStyle/>
          <a:p>
            <a:r>
              <a:rPr lang="en-US" dirty="0"/>
              <a:t>Credit Rating Agencies</a:t>
            </a:r>
          </a:p>
          <a:p>
            <a:pPr lvl="1"/>
            <a:r>
              <a:rPr lang="en-US" dirty="0"/>
              <a:t>Moody’s, S&amp;P, Fitch</a:t>
            </a:r>
          </a:p>
          <a:p>
            <a:r>
              <a:rPr lang="en-US" dirty="0"/>
              <a:t>Ratings</a:t>
            </a:r>
          </a:p>
          <a:p>
            <a:pPr lvl="1"/>
            <a:r>
              <a:rPr lang="en-US" dirty="0"/>
              <a:t>Based on likelihood of default</a:t>
            </a:r>
          </a:p>
          <a:p>
            <a:pPr lvl="2"/>
            <a:r>
              <a:rPr lang="en-US" dirty="0"/>
              <a:t>Default – failing to pay scheduled coupon or principal payments</a:t>
            </a:r>
          </a:p>
          <a:p>
            <a:pPr lvl="1"/>
            <a:r>
              <a:rPr lang="en-US" dirty="0"/>
              <a:t>Based on recovery if default happens</a:t>
            </a:r>
          </a:p>
          <a:p>
            <a:pPr lvl="2"/>
            <a:r>
              <a:rPr lang="en-US" dirty="0"/>
              <a:t>Seniority in capital structure</a:t>
            </a:r>
          </a:p>
          <a:p>
            <a:pPr lvl="3"/>
            <a:r>
              <a:rPr lang="en-US" dirty="0"/>
              <a:t>Higher in structure, lower risk, lower yield</a:t>
            </a:r>
          </a:p>
          <a:p>
            <a:pPr lvl="2"/>
            <a:r>
              <a:rPr lang="en-US" dirty="0"/>
              <a:t>Secured, senior, subordinated</a:t>
            </a:r>
          </a:p>
          <a:p>
            <a:pPr lvl="1"/>
            <a:r>
              <a:rPr lang="en-US" dirty="0"/>
              <a:t>AAA, AA, A, BBB, BB, B, CCC, with +-, or 1, 2, 3</a:t>
            </a:r>
          </a:p>
          <a:p>
            <a:pPr lvl="2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2017 Owens Consulting of Ocean City, LLC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011A82-09F8-42C2-AFB4-A5E26467AD61}" type="slidenum">
              <a:rPr lang="en-US" smtClean="0"/>
              <a:pPr>
                <a:defRPr/>
              </a:pPr>
              <a:t>66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690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r>
              <a:rPr lang="en-US" sz="4800" dirty="0"/>
              <a:t>Corporate Bonds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894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Bond Options</a:t>
            </a:r>
          </a:p>
          <a:p>
            <a:r>
              <a:rPr lang="en-US" dirty="0"/>
              <a:t>Call – right but not an obligation of issuer</a:t>
            </a:r>
          </a:p>
          <a:p>
            <a:pPr lvl="1"/>
            <a:r>
              <a:rPr lang="en-US" dirty="0"/>
              <a:t>Issuer can buy back bond at specified price</a:t>
            </a:r>
          </a:p>
          <a:p>
            <a:pPr lvl="1"/>
            <a:r>
              <a:rPr lang="en-US" dirty="0"/>
              <a:t>Why?  </a:t>
            </a:r>
          </a:p>
          <a:p>
            <a:pPr lvl="2"/>
            <a:r>
              <a:rPr lang="en-US" dirty="0"/>
              <a:t>If yields drop, bond prices rise, can call bond and reissue at lower yield</a:t>
            </a:r>
          </a:p>
          <a:p>
            <a:r>
              <a:rPr lang="en-US" dirty="0"/>
              <a:t>Put – right but not an obligation of bond holder</a:t>
            </a:r>
          </a:p>
          <a:p>
            <a:pPr lvl="1"/>
            <a:r>
              <a:rPr lang="en-US" dirty="0"/>
              <a:t>Holder can sell bond back to issuer at specified price</a:t>
            </a:r>
          </a:p>
          <a:p>
            <a:pPr lvl="2"/>
            <a:r>
              <a:rPr lang="en-US" dirty="0"/>
              <a:t>If yields increase, bond prices drop, can put bond and buy a new one at higher yield</a:t>
            </a:r>
          </a:p>
          <a:p>
            <a:r>
              <a:rPr lang="en-US" dirty="0"/>
              <a:t>Further details in Videos: Old FM Calls, Old FM Puts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2017 Owens Consulting of Ocean City, LLC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011A82-09F8-42C2-AFB4-A5E26467AD61}" type="slidenum">
              <a:rPr lang="en-US" smtClean="0"/>
              <a:pPr>
                <a:defRPr/>
              </a:pPr>
              <a:t>67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254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r>
              <a:rPr lang="en-US" sz="4800" dirty="0"/>
              <a:t>Corporate Bonds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89438"/>
          </a:xfrm>
        </p:spPr>
        <p:txBody>
          <a:bodyPr/>
          <a:lstStyle/>
          <a:p>
            <a:r>
              <a:rPr lang="en-US" dirty="0"/>
              <a:t>Bond Aging – the gradual shortening of a bond’s term over time</a:t>
            </a:r>
          </a:p>
          <a:p>
            <a:pPr lvl="1"/>
            <a:r>
              <a:rPr lang="en-US" dirty="0"/>
              <a:t>Two years after issue of a 10-year bond, its remaining term is 8 years</a:t>
            </a:r>
          </a:p>
          <a:p>
            <a:pPr lvl="1"/>
            <a:r>
              <a:rPr lang="en-US" dirty="0"/>
              <a:t>Market yield on the bond tends to decline as a bond ages</a:t>
            </a:r>
          </a:p>
          <a:p>
            <a:pPr lvl="2"/>
            <a:r>
              <a:rPr lang="en-US" dirty="0"/>
              <a:t>Think normal yield curve</a:t>
            </a:r>
          </a:p>
          <a:p>
            <a:r>
              <a:rPr lang="en-US" dirty="0"/>
              <a:t>Investment strategy: “Rolling down the curve”</a:t>
            </a:r>
          </a:p>
          <a:p>
            <a:pPr lvl="1"/>
            <a:r>
              <a:rPr lang="en-US" dirty="0"/>
              <a:t>Selling bond before maturity to realize a higher yield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2017 Owens Consulting of Ocean City, LLC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011A82-09F8-42C2-AFB4-A5E26467AD61}" type="slidenum">
              <a:rPr lang="en-US" smtClean="0"/>
              <a:pPr>
                <a:defRPr/>
              </a:pPr>
              <a:t>68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797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r>
              <a:rPr lang="en-US" sz="4800" dirty="0"/>
              <a:t>Corporate Bonds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89438"/>
          </a:xfrm>
        </p:spPr>
        <p:txBody>
          <a:bodyPr/>
          <a:lstStyle/>
          <a:p>
            <a:r>
              <a:rPr lang="en-US" dirty="0"/>
              <a:t>Bond Aging: Example 7.24</a:t>
            </a:r>
          </a:p>
          <a:p>
            <a:r>
              <a:rPr lang="en-US" dirty="0"/>
              <a:t>10-year bond, 6% annual coupon, purchase yield 5.8%</a:t>
            </a:r>
          </a:p>
          <a:p>
            <a:r>
              <a:rPr lang="en-US" dirty="0"/>
              <a:t>Sold with two years remaining to yield 4.1% to buyer</a:t>
            </a:r>
          </a:p>
          <a:p>
            <a:r>
              <a:rPr lang="en-US" dirty="0"/>
              <a:t>What is yield for the 8 years the bond was held?</a:t>
            </a:r>
          </a:p>
          <a:p>
            <a:r>
              <a:rPr lang="en-US" dirty="0"/>
              <a:t>Purchase price: N = 10, PMT = 60, I/Y = 5.8, FV = 1000, CPT PV = 1014.86</a:t>
            </a:r>
          </a:p>
          <a:p>
            <a:r>
              <a:rPr lang="en-US" dirty="0"/>
              <a:t>Sale price: N = 2, PMT = 60, I/Y = 4.1, FV = 1000, CPT PV = 1035.78</a:t>
            </a:r>
          </a:p>
          <a:p>
            <a:r>
              <a:rPr lang="en-US" dirty="0"/>
              <a:t>8 Year Yield: N = 8, PMT = 60, PV = 1014.86, FV = 1035.78, CPT I/Y = 6.120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2017 Owens Consulting of Ocean City, LLC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011A82-09F8-42C2-AFB4-A5E26467AD61}" type="slidenum">
              <a:rPr lang="en-US" smtClean="0"/>
              <a:pPr>
                <a:defRPr/>
              </a:pPr>
              <a:t>69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960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r>
              <a:rPr lang="en-US" dirty="0"/>
              <a:t>Credits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65638"/>
          </a:xfrm>
        </p:spPr>
        <p:txBody>
          <a:bodyPr/>
          <a:lstStyle/>
          <a:p>
            <a:r>
              <a:rPr lang="en-US" sz="2400" dirty="0"/>
              <a:t>© 2017, Determinants of Interest Rates, Michael Bean, Society of Actuaries, All Rights Reserved. Used under Fair Use.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2017 Owens Consulting of Ocean City, LLC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011A82-09F8-42C2-AFB4-A5E26467AD6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r>
              <a:rPr lang="en-US" dirty="0"/>
              <a:t>Credits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65638"/>
          </a:xfrm>
        </p:spPr>
        <p:txBody>
          <a:bodyPr/>
          <a:lstStyle/>
          <a:p>
            <a:r>
              <a:rPr lang="en-US" sz="2400" dirty="0"/>
              <a:t>© 2017, Determinants of </a:t>
            </a:r>
            <a:r>
              <a:rPr lang="en-US" sz="2400"/>
              <a:t>Interest Rates, </a:t>
            </a:r>
            <a:r>
              <a:rPr lang="en-US" sz="2400" dirty="0"/>
              <a:t>Michael Bean, Society of Actuaries, All Rights Reserved. Used under Fair Use.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2017 Owens Consulting of Ocean City, LLC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011A82-09F8-42C2-AFB4-A5E26467AD61}" type="slidenum">
              <a:rPr lang="en-US" smtClean="0"/>
              <a:pPr>
                <a:defRPr/>
              </a:pPr>
              <a:t>70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674668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4415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Exam FM Module 8:</a:t>
            </a:r>
            <a:br>
              <a:rPr lang="en-US" dirty="0"/>
            </a:br>
            <a:r>
              <a:rPr lang="en-US"/>
              <a:t>Section 8.5a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Role of Central Banks</a:t>
            </a: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1371600" y="4724400"/>
            <a:ext cx="6400800" cy="914400"/>
          </a:xfrm>
        </p:spPr>
        <p:txBody>
          <a:bodyPr/>
          <a:lstStyle/>
          <a:p>
            <a:pPr marR="0" eaLnBrk="1" hangingPunct="1">
              <a:lnSpc>
                <a:spcPct val="60000"/>
              </a:lnSpc>
              <a:buFont typeface="Arial" charset="0"/>
              <a:buNone/>
            </a:pPr>
            <a:r>
              <a:rPr lang="en-US" sz="2400" dirty="0">
                <a:solidFill>
                  <a:srgbClr val="000000"/>
                </a:solidFill>
              </a:rPr>
              <a:t>Instructor: Mr. Richard Owens, FSA, CFA </a:t>
            </a:r>
          </a:p>
          <a:p>
            <a:pPr marR="0" eaLnBrk="1" hangingPunct="1">
              <a:lnSpc>
                <a:spcPct val="60000"/>
              </a:lnSpc>
              <a:buFont typeface="Arial" charset="0"/>
              <a:buNone/>
            </a:pPr>
            <a:r>
              <a:rPr lang="en-US" sz="2400" dirty="0">
                <a:solidFill>
                  <a:srgbClr val="000000"/>
                </a:solidFill>
              </a:rPr>
              <a:t>Instructor, Ball State University</a:t>
            </a:r>
          </a:p>
          <a:p>
            <a:pPr marR="0" eaLnBrk="1" hangingPunct="1">
              <a:lnSpc>
                <a:spcPct val="60000"/>
              </a:lnSpc>
              <a:buFont typeface="Arial" charset="0"/>
              <a:buNone/>
            </a:pPr>
            <a:r>
              <a:rPr lang="en-US" sz="2400" dirty="0">
                <a:solidFill>
                  <a:srgbClr val="000000"/>
                </a:solidFill>
              </a:rPr>
              <a:t>VP &amp; Senior Actuary, MetLife (Retired)</a:t>
            </a:r>
          </a:p>
        </p:txBody>
      </p:sp>
    </p:spTree>
    <p:extLst>
      <p:ext uri="{BB962C8B-B14F-4D97-AF65-F5344CB8AC3E}">
        <p14:creationId xmlns:p14="http://schemas.microsoft.com/office/powerpoint/2010/main" val="3129128525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r>
              <a:rPr lang="en-US" sz="4800" dirty="0"/>
              <a:t>Role of Central Banks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89438"/>
          </a:xfrm>
        </p:spPr>
        <p:txBody>
          <a:bodyPr/>
          <a:lstStyle/>
          <a:p>
            <a:r>
              <a:rPr lang="en-US" dirty="0"/>
              <a:t>Banker for the commercial banks</a:t>
            </a:r>
          </a:p>
          <a:p>
            <a:r>
              <a:rPr lang="en-US" dirty="0"/>
              <a:t>Actions influence interest rates</a:t>
            </a:r>
          </a:p>
          <a:p>
            <a:r>
              <a:rPr lang="en-US" dirty="0"/>
              <a:t>Key responsibilities:</a:t>
            </a:r>
          </a:p>
          <a:p>
            <a:pPr lvl="1"/>
            <a:r>
              <a:rPr lang="en-US" dirty="0"/>
              <a:t>Operate the country’s payment system</a:t>
            </a:r>
          </a:p>
          <a:p>
            <a:pPr lvl="1"/>
            <a:r>
              <a:rPr lang="en-US" dirty="0"/>
              <a:t>Lender of last resort</a:t>
            </a:r>
          </a:p>
          <a:p>
            <a:pPr lvl="1"/>
            <a:r>
              <a:rPr lang="en-US" dirty="0"/>
              <a:t>Other – issues/controls currency, supervises banks, may manage country’s economy 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2017 Owens Consulting of Ocean City, LLC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011A82-09F8-42C2-AFB4-A5E26467AD61}" type="slidenum">
              <a:rPr lang="en-US" smtClean="0"/>
              <a:pPr>
                <a:defRPr/>
              </a:pPr>
              <a:t>72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314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r>
              <a:rPr lang="en-US" sz="4800" dirty="0"/>
              <a:t>Role of Central Banks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894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Operation of Payment System</a:t>
            </a:r>
          </a:p>
          <a:p>
            <a:r>
              <a:rPr lang="en-US" dirty="0"/>
              <a:t>Person A write check on his Bank AA to Person B who deposits the check in his Bank BB</a:t>
            </a:r>
          </a:p>
          <a:p>
            <a:r>
              <a:rPr lang="en-US" dirty="0"/>
              <a:t>How does the information and money move from A’s account to B’s account?</a:t>
            </a:r>
          </a:p>
          <a:p>
            <a:r>
              <a:rPr lang="en-US" dirty="0"/>
              <a:t>Multiple transactions between multiple parties to make this happen</a:t>
            </a:r>
          </a:p>
          <a:p>
            <a:r>
              <a:rPr lang="en-US" dirty="0"/>
              <a:t>How do parties know others will fulfill their obligations?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2017 Owens Consulting of Ocean City, LLC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011A82-09F8-42C2-AFB4-A5E26467AD61}" type="slidenum">
              <a:rPr lang="en-US" smtClean="0"/>
              <a:pPr>
                <a:defRPr/>
              </a:pPr>
              <a:t>73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937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r>
              <a:rPr lang="en-US" sz="4800" dirty="0"/>
              <a:t>Role of Central Banks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894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Operation of Payment System</a:t>
            </a:r>
          </a:p>
          <a:p>
            <a:r>
              <a:rPr lang="en-US" dirty="0"/>
              <a:t>Central Bank provides needed assurance </a:t>
            </a:r>
          </a:p>
          <a:p>
            <a:pPr lvl="1"/>
            <a:r>
              <a:rPr lang="en-US" dirty="0"/>
              <a:t>Banks hold reserves at Central Bank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2017 Owens Consulting of Ocean City, LLC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011A82-09F8-42C2-AFB4-A5E26467AD61}" type="slidenum">
              <a:rPr lang="en-US" smtClean="0"/>
              <a:pPr>
                <a:defRPr/>
              </a:pPr>
              <a:t>74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5128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r>
              <a:rPr lang="en-US" sz="4800" dirty="0"/>
              <a:t>Role of Central Banks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89438"/>
          </a:xfrm>
        </p:spPr>
        <p:txBody>
          <a:bodyPr/>
          <a:lstStyle/>
          <a:p>
            <a:r>
              <a:rPr lang="en-US" dirty="0"/>
              <a:t>Lender of Last Resort</a:t>
            </a:r>
          </a:p>
          <a:p>
            <a:pPr lvl="1"/>
            <a:r>
              <a:rPr lang="en-US" dirty="0"/>
              <a:t>Bank having large withdrawals, needs funds</a:t>
            </a:r>
          </a:p>
          <a:p>
            <a:pPr lvl="2"/>
            <a:r>
              <a:rPr lang="en-US" dirty="0"/>
              <a:t>Borrow from other member banks’ excess reserves at central bank</a:t>
            </a:r>
          </a:p>
          <a:p>
            <a:pPr lvl="2"/>
            <a:r>
              <a:rPr lang="en-US" dirty="0"/>
              <a:t>Borrow from the central bank itself, the last resort</a:t>
            </a:r>
          </a:p>
          <a:p>
            <a:pPr lvl="1"/>
            <a:r>
              <a:rPr lang="en-US" dirty="0"/>
              <a:t>Source of fund for Central bank to lend</a:t>
            </a:r>
          </a:p>
          <a:p>
            <a:pPr lvl="2"/>
            <a:r>
              <a:rPr lang="en-US" dirty="0"/>
              <a:t>Reserves maintained by member banks</a:t>
            </a:r>
          </a:p>
          <a:p>
            <a:pPr lvl="2"/>
            <a:r>
              <a:rPr lang="en-US" dirty="0"/>
              <a:t>If authorized, issue currency</a:t>
            </a:r>
          </a:p>
          <a:p>
            <a:pPr lvl="2"/>
            <a:r>
              <a:rPr lang="en-US" dirty="0"/>
              <a:t>If not authorized, may need to limit depositor withdrawals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2017 Owens Consulting of Ocean City, LLC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011A82-09F8-42C2-AFB4-A5E26467AD61}" type="slidenum">
              <a:rPr lang="en-US" smtClean="0"/>
              <a:pPr>
                <a:defRPr/>
              </a:pPr>
              <a:t>75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2985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r>
              <a:rPr lang="en-US" sz="4800" dirty="0"/>
              <a:t>Role of Central Banks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89438"/>
          </a:xfrm>
        </p:spPr>
        <p:txBody>
          <a:bodyPr/>
          <a:lstStyle/>
          <a:p>
            <a:r>
              <a:rPr lang="en-US" dirty="0"/>
              <a:t>US Federal Reserve System</a:t>
            </a:r>
          </a:p>
          <a:p>
            <a:pPr lvl="1"/>
            <a:r>
              <a:rPr lang="en-US" dirty="0"/>
              <a:t>US Central Bank, the Fed</a:t>
            </a:r>
          </a:p>
          <a:p>
            <a:pPr lvl="1"/>
            <a:r>
              <a:rPr lang="en-US" dirty="0"/>
              <a:t>12 regional Federal Reserve Banks</a:t>
            </a:r>
          </a:p>
          <a:p>
            <a:pPr lvl="2"/>
            <a:r>
              <a:rPr lang="en-US" dirty="0"/>
              <a:t>Holds reserves of member banks</a:t>
            </a:r>
          </a:p>
          <a:p>
            <a:pPr lvl="2"/>
            <a:r>
              <a:rPr lang="en-US" dirty="0"/>
              <a:t>Loans to member banks</a:t>
            </a:r>
          </a:p>
          <a:p>
            <a:pPr lvl="1"/>
            <a:r>
              <a:rPr lang="en-US" dirty="0"/>
              <a:t>7 person Board of Governors</a:t>
            </a:r>
          </a:p>
          <a:p>
            <a:pPr lvl="2"/>
            <a:r>
              <a:rPr lang="en-US" dirty="0"/>
              <a:t>Oversees Fed Banks</a:t>
            </a:r>
          </a:p>
          <a:p>
            <a:pPr lvl="2"/>
            <a:r>
              <a:rPr lang="en-US" dirty="0"/>
              <a:t>Implements monetary policy</a:t>
            </a:r>
          </a:p>
          <a:p>
            <a:pPr lvl="2"/>
            <a:r>
              <a:rPr lang="en-US" dirty="0"/>
              <a:t>Staggered 14 year terms, President, with a/c Senate</a:t>
            </a:r>
          </a:p>
          <a:p>
            <a:pPr lvl="2"/>
            <a:r>
              <a:rPr lang="en-US" dirty="0"/>
              <a:t>Chair has 4-year term</a:t>
            </a:r>
          </a:p>
          <a:p>
            <a:pPr lvl="1"/>
            <a:r>
              <a:rPr lang="en-US" dirty="0"/>
              <a:t>Open Market Committee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2017 Owens Consulting of Ocean City, LLC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011A82-09F8-42C2-AFB4-A5E26467AD61}" type="slidenum">
              <a:rPr lang="en-US" smtClean="0"/>
              <a:pPr>
                <a:defRPr/>
              </a:pPr>
              <a:t>76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3695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r>
              <a:rPr lang="en-US" dirty="0"/>
              <a:t>Credits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65638"/>
          </a:xfrm>
        </p:spPr>
        <p:txBody>
          <a:bodyPr/>
          <a:lstStyle/>
          <a:p>
            <a:r>
              <a:rPr lang="en-US" sz="2400" dirty="0"/>
              <a:t>© 2017, Determinants of </a:t>
            </a:r>
            <a:r>
              <a:rPr lang="en-US" sz="2400"/>
              <a:t>Interest Rates, </a:t>
            </a:r>
            <a:r>
              <a:rPr lang="en-US" sz="2400" dirty="0"/>
              <a:t>Michael Bean, Society of Actuaries, All Rights Reserved. Used under Fair Use.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2017 Owens Consulting of Ocean City, LLC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011A82-09F8-42C2-AFB4-A5E26467AD61}" type="slidenum">
              <a:rPr lang="en-US" smtClean="0"/>
              <a:pPr>
                <a:defRPr/>
              </a:pPr>
              <a:t>77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905909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4415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Exam FM Module 8:</a:t>
            </a:r>
            <a:br>
              <a:rPr lang="en-US" dirty="0"/>
            </a:br>
            <a:r>
              <a:rPr lang="en-US" dirty="0"/>
              <a:t>Section 8.5b </a:t>
            </a:r>
            <a:br>
              <a:rPr lang="en-US" dirty="0"/>
            </a:br>
            <a:r>
              <a:rPr lang="en-US" dirty="0"/>
              <a:t>Role of Central Banks</a:t>
            </a: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1371600" y="4724400"/>
            <a:ext cx="6400800" cy="914400"/>
          </a:xfrm>
        </p:spPr>
        <p:txBody>
          <a:bodyPr/>
          <a:lstStyle/>
          <a:p>
            <a:pPr marR="0" eaLnBrk="1" hangingPunct="1">
              <a:lnSpc>
                <a:spcPct val="60000"/>
              </a:lnSpc>
              <a:buFont typeface="Arial" charset="0"/>
              <a:buNone/>
            </a:pPr>
            <a:r>
              <a:rPr lang="en-US" sz="2400" dirty="0">
                <a:solidFill>
                  <a:srgbClr val="000000"/>
                </a:solidFill>
              </a:rPr>
              <a:t>Instructor: Mr. Richard Owens, FSA, CFA </a:t>
            </a:r>
          </a:p>
          <a:p>
            <a:pPr marR="0" eaLnBrk="1" hangingPunct="1">
              <a:lnSpc>
                <a:spcPct val="60000"/>
              </a:lnSpc>
              <a:buFont typeface="Arial" charset="0"/>
              <a:buNone/>
            </a:pPr>
            <a:r>
              <a:rPr lang="en-US" sz="2400" dirty="0">
                <a:solidFill>
                  <a:srgbClr val="000000"/>
                </a:solidFill>
              </a:rPr>
              <a:t>Instructor, Ball State University</a:t>
            </a:r>
          </a:p>
          <a:p>
            <a:pPr marR="0" eaLnBrk="1" hangingPunct="1">
              <a:lnSpc>
                <a:spcPct val="60000"/>
              </a:lnSpc>
              <a:buFont typeface="Arial" charset="0"/>
              <a:buNone/>
            </a:pPr>
            <a:r>
              <a:rPr lang="en-US" sz="2400" dirty="0">
                <a:solidFill>
                  <a:srgbClr val="000000"/>
                </a:solidFill>
              </a:rPr>
              <a:t>VP &amp; Senior Actuary, MetLife (Retired)</a:t>
            </a:r>
          </a:p>
        </p:txBody>
      </p:sp>
    </p:spTree>
    <p:extLst>
      <p:ext uri="{BB962C8B-B14F-4D97-AF65-F5344CB8AC3E}">
        <p14:creationId xmlns:p14="http://schemas.microsoft.com/office/powerpoint/2010/main" val="3298498514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r>
              <a:rPr lang="en-US" sz="4800" dirty="0"/>
              <a:t>Role of Central Banks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89438"/>
          </a:xfrm>
        </p:spPr>
        <p:txBody>
          <a:bodyPr/>
          <a:lstStyle/>
          <a:p>
            <a:r>
              <a:rPr lang="en-US" dirty="0"/>
              <a:t>Fed Open Market Committee</a:t>
            </a:r>
          </a:p>
          <a:p>
            <a:pPr lvl="1"/>
            <a:r>
              <a:rPr lang="en-US" dirty="0"/>
              <a:t>12 members, 7 Board of Governors, 5 regional Fed bank presidents</a:t>
            </a:r>
          </a:p>
          <a:p>
            <a:pPr lvl="1"/>
            <a:r>
              <a:rPr lang="en-US" dirty="0"/>
              <a:t>Sets monetary policy</a:t>
            </a:r>
          </a:p>
          <a:p>
            <a:pPr lvl="2"/>
            <a:r>
              <a:rPr lang="en-US" dirty="0"/>
              <a:t>Target Fed Funds rate</a:t>
            </a:r>
          </a:p>
          <a:p>
            <a:pPr lvl="3"/>
            <a:r>
              <a:rPr lang="en-US" dirty="0"/>
              <a:t>Overnight loans between banks using excess reserves</a:t>
            </a:r>
          </a:p>
          <a:p>
            <a:pPr lvl="3"/>
            <a:r>
              <a:rPr lang="en-US" dirty="0"/>
              <a:t>Rate banks charge each other</a:t>
            </a:r>
          </a:p>
          <a:p>
            <a:pPr lvl="3"/>
            <a:r>
              <a:rPr lang="en-US" dirty="0"/>
              <a:t>Buys/sells T-Bills to influence rate</a:t>
            </a:r>
          </a:p>
          <a:p>
            <a:pPr lvl="3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2017 Owens Consulting of Ocean City, LLC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011A82-09F8-42C2-AFB4-A5E26467AD61}" type="slidenum">
              <a:rPr lang="en-US" smtClean="0"/>
              <a:pPr>
                <a:defRPr/>
              </a:pPr>
              <a:t>79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368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4415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Exam FM Module 8:</a:t>
            </a:r>
            <a:br>
              <a:rPr lang="en-US" dirty="0"/>
            </a:br>
            <a:r>
              <a:rPr lang="en-US" dirty="0"/>
              <a:t>Section 8.2 Components of the Interest Rate</a:t>
            </a: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1371600" y="4724400"/>
            <a:ext cx="6400800" cy="914400"/>
          </a:xfrm>
        </p:spPr>
        <p:txBody>
          <a:bodyPr/>
          <a:lstStyle/>
          <a:p>
            <a:pPr marR="0" eaLnBrk="1" hangingPunct="1">
              <a:lnSpc>
                <a:spcPct val="60000"/>
              </a:lnSpc>
              <a:buFont typeface="Arial" charset="0"/>
              <a:buNone/>
            </a:pPr>
            <a:r>
              <a:rPr lang="en-US" sz="2400" dirty="0">
                <a:solidFill>
                  <a:srgbClr val="000000"/>
                </a:solidFill>
              </a:rPr>
              <a:t>Instructor: Mr. Richard Owens, FSA, CFA </a:t>
            </a:r>
          </a:p>
          <a:p>
            <a:pPr marR="0" eaLnBrk="1" hangingPunct="1">
              <a:lnSpc>
                <a:spcPct val="60000"/>
              </a:lnSpc>
              <a:buFont typeface="Arial" charset="0"/>
              <a:buNone/>
            </a:pPr>
            <a:r>
              <a:rPr lang="en-US" sz="2400" dirty="0">
                <a:solidFill>
                  <a:srgbClr val="000000"/>
                </a:solidFill>
              </a:rPr>
              <a:t>Instructor, Ball State University</a:t>
            </a:r>
          </a:p>
          <a:p>
            <a:pPr marR="0" eaLnBrk="1" hangingPunct="1">
              <a:lnSpc>
                <a:spcPct val="60000"/>
              </a:lnSpc>
              <a:buFont typeface="Arial" charset="0"/>
              <a:buNone/>
            </a:pPr>
            <a:r>
              <a:rPr lang="en-US" sz="2400" dirty="0">
                <a:solidFill>
                  <a:srgbClr val="000000"/>
                </a:solidFill>
              </a:rPr>
              <a:t>VP &amp; Senior Actuary, MetLife (Retired)</a:t>
            </a:r>
          </a:p>
        </p:txBody>
      </p:sp>
    </p:spTree>
    <p:extLst>
      <p:ext uri="{BB962C8B-B14F-4D97-AF65-F5344CB8AC3E}">
        <p14:creationId xmlns:p14="http://schemas.microsoft.com/office/powerpoint/2010/main" val="3969333432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r>
              <a:rPr lang="en-US" sz="4800" dirty="0"/>
              <a:t>Role of Central Banks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89438"/>
          </a:xfrm>
        </p:spPr>
        <p:txBody>
          <a:bodyPr/>
          <a:lstStyle/>
          <a:p>
            <a:r>
              <a:rPr lang="en-US" dirty="0"/>
              <a:t>Fed Open Market Committee</a:t>
            </a:r>
          </a:p>
          <a:p>
            <a:pPr lvl="1"/>
            <a:r>
              <a:rPr lang="en-US" dirty="0"/>
              <a:t>Sets monetary policy</a:t>
            </a:r>
          </a:p>
          <a:p>
            <a:pPr lvl="2"/>
            <a:r>
              <a:rPr lang="en-US" dirty="0"/>
              <a:t>Buying T-Bills:</a:t>
            </a:r>
          </a:p>
          <a:p>
            <a:pPr lvl="3"/>
            <a:r>
              <a:rPr lang="en-US" dirty="0"/>
              <a:t>Increases prices, decreasing rates</a:t>
            </a:r>
          </a:p>
          <a:p>
            <a:pPr lvl="3"/>
            <a:r>
              <a:rPr lang="en-US" dirty="0"/>
              <a:t>Increases cash in the economy</a:t>
            </a:r>
          </a:p>
          <a:p>
            <a:pPr lvl="3"/>
            <a:r>
              <a:rPr lang="en-US" dirty="0"/>
              <a:t>Increases bank reserves, decreasing demand for overnight loans</a:t>
            </a:r>
          </a:p>
          <a:p>
            <a:pPr lvl="2"/>
            <a:r>
              <a:rPr lang="en-US" dirty="0"/>
              <a:t>Selling opposite impact</a:t>
            </a:r>
          </a:p>
          <a:p>
            <a:pPr lvl="3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2017 Owens Consulting of Ocean City, LLC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011A82-09F8-42C2-AFB4-A5E26467AD61}" type="slidenum">
              <a:rPr lang="en-US" smtClean="0"/>
              <a:pPr>
                <a:defRPr/>
              </a:pPr>
              <a:t>80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547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r>
              <a:rPr lang="en-US" sz="4800" dirty="0"/>
              <a:t>Role of Central Banks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89438"/>
          </a:xfrm>
        </p:spPr>
        <p:txBody>
          <a:bodyPr/>
          <a:lstStyle/>
          <a:p>
            <a:r>
              <a:rPr lang="en-US" dirty="0"/>
              <a:t>Fed Open Market Committee</a:t>
            </a:r>
          </a:p>
          <a:p>
            <a:pPr lvl="1"/>
            <a:r>
              <a:rPr lang="en-US" dirty="0"/>
              <a:t>Discount Rate</a:t>
            </a:r>
          </a:p>
          <a:p>
            <a:pPr lvl="2"/>
            <a:r>
              <a:rPr lang="en-US" dirty="0"/>
              <a:t>Rate Fed charges banks when borrowing from the Fed</a:t>
            </a:r>
          </a:p>
          <a:p>
            <a:pPr lvl="1"/>
            <a:r>
              <a:rPr lang="en-US" dirty="0"/>
              <a:t>Fed funds rate usually lower than Fed Discount Rate</a:t>
            </a:r>
          </a:p>
          <a:p>
            <a:pPr lvl="1"/>
            <a:r>
              <a:rPr lang="en-US" dirty="0"/>
              <a:t>Borrowing from other banks implies a creditworthiness that borrowing from the Fed does not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2017 Owens Consulting of Ocean City, LLC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011A82-09F8-42C2-AFB4-A5E26467AD61}" type="slidenum">
              <a:rPr lang="en-US" smtClean="0"/>
              <a:pPr>
                <a:defRPr/>
              </a:pPr>
              <a:t>81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2167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r>
              <a:rPr lang="en-US" sz="4800" dirty="0"/>
              <a:t>Role of Central Banks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89438"/>
          </a:xfrm>
        </p:spPr>
        <p:txBody>
          <a:bodyPr/>
          <a:lstStyle/>
          <a:p>
            <a:r>
              <a:rPr lang="en-US" dirty="0"/>
              <a:t>Fed Open Market Committee</a:t>
            </a:r>
          </a:p>
          <a:p>
            <a:pPr lvl="1"/>
            <a:r>
              <a:rPr lang="en-US" dirty="0"/>
              <a:t>Fed Funds rate influences long rates too</a:t>
            </a:r>
          </a:p>
          <a:p>
            <a:pPr lvl="1"/>
            <a:r>
              <a:rPr lang="en-US" dirty="0"/>
              <a:t>If Fed Funds rate increases</a:t>
            </a:r>
          </a:p>
          <a:p>
            <a:pPr lvl="2"/>
            <a:r>
              <a:rPr lang="en-US" dirty="0"/>
              <a:t>Banks reduce borrowing reserves</a:t>
            </a:r>
          </a:p>
          <a:p>
            <a:pPr lvl="2"/>
            <a:r>
              <a:rPr lang="en-US" dirty="0"/>
              <a:t>Increase deposits with Fed</a:t>
            </a:r>
          </a:p>
          <a:p>
            <a:pPr lvl="2"/>
            <a:r>
              <a:rPr lang="en-US" dirty="0"/>
              <a:t>By reducing loans to businesses/individuals, </a:t>
            </a:r>
            <a:r>
              <a:rPr lang="en-US" dirty="0" err="1"/>
              <a:t>ie</a:t>
            </a:r>
            <a:r>
              <a:rPr lang="en-US" dirty="0"/>
              <a:t> supply</a:t>
            </a:r>
          </a:p>
          <a:p>
            <a:pPr lvl="2"/>
            <a:r>
              <a:rPr lang="en-US" dirty="0"/>
              <a:t>With same demand, longer rates would go up</a:t>
            </a:r>
          </a:p>
          <a:p>
            <a:pPr lvl="2"/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2017 Owens Consulting of Ocean City, LLC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011A82-09F8-42C2-AFB4-A5E26467AD61}" type="slidenum">
              <a:rPr lang="en-US" smtClean="0"/>
              <a:pPr>
                <a:defRPr/>
              </a:pPr>
              <a:t>82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9034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r>
              <a:rPr lang="en-US" sz="4800" dirty="0"/>
              <a:t>Role of Central Banks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89438"/>
          </a:xfrm>
        </p:spPr>
        <p:txBody>
          <a:bodyPr/>
          <a:lstStyle/>
          <a:p>
            <a:r>
              <a:rPr lang="en-US" dirty="0"/>
              <a:t>Fed Open Market Committee</a:t>
            </a:r>
          </a:p>
          <a:p>
            <a:pPr lvl="1"/>
            <a:r>
              <a:rPr lang="en-US" dirty="0"/>
              <a:t>Forward guidance</a:t>
            </a:r>
          </a:p>
          <a:p>
            <a:pPr lvl="2"/>
            <a:r>
              <a:rPr lang="en-US" dirty="0"/>
              <a:t>information about expected course of future Fed actions</a:t>
            </a:r>
          </a:p>
          <a:p>
            <a:pPr lvl="1"/>
            <a:r>
              <a:rPr lang="en-US" dirty="0"/>
              <a:t>Goals of Monetary Policy</a:t>
            </a:r>
          </a:p>
          <a:p>
            <a:pPr lvl="2"/>
            <a:r>
              <a:rPr lang="en-US" dirty="0"/>
              <a:t>Price stability</a:t>
            </a:r>
          </a:p>
          <a:p>
            <a:pPr lvl="2"/>
            <a:r>
              <a:rPr lang="en-US" dirty="0"/>
              <a:t>Full employment</a:t>
            </a:r>
          </a:p>
          <a:p>
            <a:pPr lvl="2"/>
            <a:r>
              <a:rPr lang="en-US" dirty="0"/>
              <a:t>Moderate long-term interest rates</a:t>
            </a:r>
          </a:p>
          <a:p>
            <a:pPr lvl="2"/>
            <a:r>
              <a:rPr lang="en-US" dirty="0"/>
              <a:t>Continuing economic growth</a:t>
            </a:r>
          </a:p>
          <a:p>
            <a:pPr lvl="2"/>
            <a:r>
              <a:rPr lang="en-US" dirty="0"/>
              <a:t>Goals can be conflicting</a:t>
            </a:r>
          </a:p>
          <a:p>
            <a:pPr lvl="2"/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2017 Owens Consulting of Ocean City, LLC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011A82-09F8-42C2-AFB4-A5E26467AD61}" type="slidenum">
              <a:rPr lang="en-US" smtClean="0"/>
              <a:pPr>
                <a:defRPr/>
              </a:pPr>
              <a:t>83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919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r>
              <a:rPr lang="en-US" dirty="0"/>
              <a:t>Credits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65638"/>
          </a:xfrm>
        </p:spPr>
        <p:txBody>
          <a:bodyPr/>
          <a:lstStyle/>
          <a:p>
            <a:r>
              <a:rPr lang="en-US" sz="2400" dirty="0"/>
              <a:t>© 2017, Determinants of </a:t>
            </a:r>
            <a:r>
              <a:rPr lang="en-US" sz="2400"/>
              <a:t>Interest Rates, </a:t>
            </a:r>
            <a:r>
              <a:rPr lang="en-US" sz="2400" dirty="0"/>
              <a:t>Michael Bean, Society of Actuaries, All Rights Reserved. Used under Fair Use.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2017 Owens Consulting of Ocean City, LLC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011A82-09F8-42C2-AFB4-A5E26467AD61}" type="slidenum">
              <a:rPr lang="en-US" smtClean="0"/>
              <a:pPr>
                <a:defRPr/>
              </a:pPr>
              <a:t>84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1520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r>
              <a:rPr lang="en-US" sz="4800" dirty="0"/>
              <a:t>Components of the Interest Rate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89438"/>
          </a:xfrm>
        </p:spPr>
        <p:txBody>
          <a:bodyPr/>
          <a:lstStyle/>
          <a:p>
            <a:r>
              <a:rPr lang="en-US" dirty="0"/>
              <a:t>Factors affecting the interest rate</a:t>
            </a:r>
          </a:p>
          <a:p>
            <a:pPr lvl="1"/>
            <a:r>
              <a:rPr lang="en-US" dirty="0"/>
              <a:t>Loan Term</a:t>
            </a:r>
          </a:p>
          <a:p>
            <a:pPr lvl="1"/>
            <a:r>
              <a:rPr lang="en-US" dirty="0"/>
              <a:t>Yield Curve</a:t>
            </a:r>
          </a:p>
          <a:p>
            <a:pPr lvl="1"/>
            <a:r>
              <a:rPr lang="en-US" dirty="0"/>
              <a:t>Default</a:t>
            </a:r>
          </a:p>
          <a:p>
            <a:pPr lvl="1"/>
            <a:r>
              <a:rPr lang="en-US" dirty="0"/>
              <a:t>Compensation for Default Risk</a:t>
            </a:r>
          </a:p>
          <a:p>
            <a:pPr lvl="1"/>
            <a:r>
              <a:rPr lang="en-US" dirty="0"/>
              <a:t>Inflation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2017 Owens Consulting of Ocean City, LLC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011A82-09F8-42C2-AFB4-A5E26467AD6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9996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7016</TotalTime>
  <Words>4491</Words>
  <Application>Microsoft Office PowerPoint</Application>
  <PresentationFormat>On-screen Show (4:3)</PresentationFormat>
  <Paragraphs>755</Paragraphs>
  <Slides>84</Slides>
  <Notes>32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84</vt:i4>
      </vt:variant>
    </vt:vector>
  </HeadingPairs>
  <TitlesOfParts>
    <vt:vector size="90" baseType="lpstr">
      <vt:lpstr>Arial</vt:lpstr>
      <vt:lpstr>Calibri</vt:lpstr>
      <vt:lpstr>Constantia</vt:lpstr>
      <vt:lpstr>Wingdings 2</vt:lpstr>
      <vt:lpstr>Flow</vt:lpstr>
      <vt:lpstr>Equation</vt:lpstr>
      <vt:lpstr>Exam FM Module 8: Determinants of Interest Rates Section 8.1</vt:lpstr>
      <vt:lpstr>Learning Objectives</vt:lpstr>
      <vt:lpstr>Determinants of Interest Rates</vt:lpstr>
      <vt:lpstr>Determinants of Interest Rates</vt:lpstr>
      <vt:lpstr>Determinants of Interest Rates</vt:lpstr>
      <vt:lpstr>Determinants of Interest Rates</vt:lpstr>
      <vt:lpstr>Credits</vt:lpstr>
      <vt:lpstr>Exam FM Module 8: Section 8.2 Components of the Interest Rate</vt:lpstr>
      <vt:lpstr>Components of the Interest Rate</vt:lpstr>
      <vt:lpstr>Components of the Interest Rate</vt:lpstr>
      <vt:lpstr>Components of the Interest Rate</vt:lpstr>
      <vt:lpstr>Components of the Interest Rate</vt:lpstr>
      <vt:lpstr>Components of the Interest Rate</vt:lpstr>
      <vt:lpstr>Components of the Interest Rate</vt:lpstr>
      <vt:lpstr>Credits</vt:lpstr>
      <vt:lpstr>Exam FM Module 8: Section 8.2 Components: Yield Curves</vt:lpstr>
      <vt:lpstr>Components: Yield Curve</vt:lpstr>
      <vt:lpstr>Components: Yield Curve</vt:lpstr>
      <vt:lpstr>Components: Yield Curve</vt:lpstr>
      <vt:lpstr>Components: Yield Curve</vt:lpstr>
      <vt:lpstr>Components: Yield Curve</vt:lpstr>
      <vt:lpstr>Credits</vt:lpstr>
      <vt:lpstr>Exam FM Module 8: Section 8.2 Components: Default</vt:lpstr>
      <vt:lpstr>Components: Default</vt:lpstr>
      <vt:lpstr>Components: Default</vt:lpstr>
      <vt:lpstr>Components: Default</vt:lpstr>
      <vt:lpstr>Components: Default</vt:lpstr>
      <vt:lpstr>Compensation for Default Risk</vt:lpstr>
      <vt:lpstr>Compensation for Default Risk</vt:lpstr>
      <vt:lpstr>Credits</vt:lpstr>
      <vt:lpstr>Exam FM Module 8: Section 8.2d Components: Inflation</vt:lpstr>
      <vt:lpstr>Components: Inflation</vt:lpstr>
      <vt:lpstr>Components: Inflation</vt:lpstr>
      <vt:lpstr>Components: Inflation</vt:lpstr>
      <vt:lpstr>Components: Inflation</vt:lpstr>
      <vt:lpstr>Components: Inflation</vt:lpstr>
      <vt:lpstr>Components: Inflation</vt:lpstr>
      <vt:lpstr>Components: Inflation</vt:lpstr>
      <vt:lpstr>Components: Inflation</vt:lpstr>
      <vt:lpstr>Credits</vt:lpstr>
      <vt:lpstr>Exam FM Module 8: Section 8.3 Retail Savings and Lending Interest Rates</vt:lpstr>
      <vt:lpstr>Retail Interest Rates</vt:lpstr>
      <vt:lpstr>Retail Interest Rates</vt:lpstr>
      <vt:lpstr>Retail Interest Rates</vt:lpstr>
      <vt:lpstr>Retail Interest Rates</vt:lpstr>
      <vt:lpstr>Retail Interest Rates</vt:lpstr>
      <vt:lpstr>Retail Interest Rates</vt:lpstr>
      <vt:lpstr>Retail Interest Rates</vt:lpstr>
      <vt:lpstr>Retail Interest Rates</vt:lpstr>
      <vt:lpstr>Retail Interest Rates</vt:lpstr>
      <vt:lpstr>Credits</vt:lpstr>
      <vt:lpstr>Exam FM Module 8: Section 8.4a Bonds</vt:lpstr>
      <vt:lpstr>Bonds</vt:lpstr>
      <vt:lpstr>Bonds</vt:lpstr>
      <vt:lpstr>Bonds</vt:lpstr>
      <vt:lpstr>Bonds</vt:lpstr>
      <vt:lpstr>Bonds</vt:lpstr>
      <vt:lpstr>Bonds</vt:lpstr>
      <vt:lpstr>Bonds</vt:lpstr>
      <vt:lpstr>Credits</vt:lpstr>
      <vt:lpstr>Exam FM Module 8: Section 8.4b Bonds</vt:lpstr>
      <vt:lpstr>Bonds</vt:lpstr>
      <vt:lpstr>Bonds</vt:lpstr>
      <vt:lpstr>Bonds</vt:lpstr>
      <vt:lpstr>Corporate Bonds</vt:lpstr>
      <vt:lpstr>Corporate Bonds</vt:lpstr>
      <vt:lpstr>Corporate Bonds</vt:lpstr>
      <vt:lpstr>Corporate Bonds</vt:lpstr>
      <vt:lpstr>Corporate Bonds</vt:lpstr>
      <vt:lpstr>Credits</vt:lpstr>
      <vt:lpstr>Exam FM Module 8: Section 8.5a  Role of Central Banks</vt:lpstr>
      <vt:lpstr>Role of Central Banks</vt:lpstr>
      <vt:lpstr>Role of Central Banks</vt:lpstr>
      <vt:lpstr>Role of Central Banks</vt:lpstr>
      <vt:lpstr>Role of Central Banks</vt:lpstr>
      <vt:lpstr>Role of Central Banks</vt:lpstr>
      <vt:lpstr>Credits</vt:lpstr>
      <vt:lpstr>Exam FM Module 8: Section 8.5b  Role of Central Banks</vt:lpstr>
      <vt:lpstr>Role of Central Banks</vt:lpstr>
      <vt:lpstr>Role of Central Banks</vt:lpstr>
      <vt:lpstr>Role of Central Banks</vt:lpstr>
      <vt:lpstr>Role of Central Banks</vt:lpstr>
      <vt:lpstr>Role of Central Banks</vt:lpstr>
      <vt:lpstr>Credits</vt:lpstr>
    </vt:vector>
  </TitlesOfParts>
  <Company>Drexel 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 480 Financial Math for Actuaries Winter 2010</dc:title>
  <dc:creator>joe</dc:creator>
  <cp:lastModifiedBy>duncan</cp:lastModifiedBy>
  <cp:revision>344</cp:revision>
  <dcterms:created xsi:type="dcterms:W3CDTF">2009-11-29T20:22:12Z</dcterms:created>
  <dcterms:modified xsi:type="dcterms:W3CDTF">2020-04-10T17:11:02Z</dcterms:modified>
</cp:coreProperties>
</file>